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78" r:id="rId2"/>
    <p:sldId id="371" r:id="rId3"/>
    <p:sldId id="372" r:id="rId4"/>
    <p:sldId id="373" r:id="rId5"/>
    <p:sldId id="340" r:id="rId6"/>
    <p:sldId id="342" r:id="rId7"/>
    <p:sldId id="341" r:id="rId8"/>
    <p:sldId id="343" r:id="rId9"/>
    <p:sldId id="272" r:id="rId10"/>
    <p:sldId id="276" r:id="rId11"/>
    <p:sldId id="268" r:id="rId12"/>
    <p:sldId id="269" r:id="rId13"/>
    <p:sldId id="264" r:id="rId14"/>
    <p:sldId id="266" r:id="rId15"/>
    <p:sldId id="336" r:id="rId16"/>
    <p:sldId id="262" r:id="rId17"/>
    <p:sldId id="330" r:id="rId18"/>
    <p:sldId id="282" r:id="rId19"/>
    <p:sldId id="329" r:id="rId20"/>
    <p:sldId id="374" r:id="rId21"/>
    <p:sldId id="259" r:id="rId22"/>
    <p:sldId id="277" r:id="rId23"/>
    <p:sldId id="263" r:id="rId24"/>
    <p:sldId id="267" r:id="rId25"/>
    <p:sldId id="359" r:id="rId26"/>
    <p:sldId id="284" r:id="rId27"/>
    <p:sldId id="375" r:id="rId28"/>
    <p:sldId id="376" r:id="rId29"/>
    <p:sldId id="337" r:id="rId30"/>
    <p:sldId id="283" r:id="rId31"/>
    <p:sldId id="377" r:id="rId32"/>
    <p:sldId id="335" r:id="rId33"/>
    <p:sldId id="350" r:id="rId34"/>
    <p:sldId id="353" r:id="rId35"/>
    <p:sldId id="378" r:id="rId36"/>
    <p:sldId id="285" r:id="rId37"/>
    <p:sldId id="286" r:id="rId38"/>
    <p:sldId id="287" r:id="rId39"/>
    <p:sldId id="288" r:id="rId40"/>
    <p:sldId id="349" r:id="rId41"/>
    <p:sldId id="361" r:id="rId42"/>
    <p:sldId id="364" r:id="rId43"/>
    <p:sldId id="291" r:id="rId44"/>
    <p:sldId id="351" r:id="rId45"/>
    <p:sldId id="368" r:id="rId46"/>
    <p:sldId id="369" r:id="rId47"/>
    <p:sldId id="365" r:id="rId48"/>
    <p:sldId id="367" r:id="rId49"/>
    <p:sldId id="265" r:id="rId50"/>
    <p:sldId id="290" r:id="rId51"/>
    <p:sldId id="352" r:id="rId52"/>
    <p:sldId id="338" r:id="rId53"/>
    <p:sldId id="289" r:id="rId54"/>
    <p:sldId id="366" r:id="rId55"/>
    <p:sldId id="347" r:id="rId56"/>
    <p:sldId id="344" r:id="rId57"/>
    <p:sldId id="345" r:id="rId58"/>
    <p:sldId id="346" r:id="rId59"/>
    <p:sldId id="354" r:id="rId60"/>
    <p:sldId id="348" r:id="rId61"/>
    <p:sldId id="328" r:id="rId62"/>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7674" autoAdjust="0"/>
  </p:normalViewPr>
  <p:slideViewPr>
    <p:cSldViewPr>
      <p:cViewPr varScale="1">
        <p:scale>
          <a:sx n="115" d="100"/>
          <a:sy n="115" d="100"/>
        </p:scale>
        <p:origin x="15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738B5335-136D-46FE-957C-E8E429959F25}" type="datetimeFigureOut">
              <a:rPr lang="en-US" smtClean="0"/>
              <a:t>10/23/2019</a:t>
            </a:fld>
            <a:endParaRPr lang="en-US" dirty="0"/>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D9DBEA06-9985-409D-94A4-54982D70B688}" type="slidenum">
              <a:rPr lang="en-US" smtClean="0"/>
              <a:t>‹#›</a:t>
            </a:fld>
            <a:endParaRPr lang="en-US" dirty="0"/>
          </a:p>
        </p:txBody>
      </p:sp>
    </p:spTree>
    <p:extLst>
      <p:ext uri="{BB962C8B-B14F-4D97-AF65-F5344CB8AC3E}">
        <p14:creationId xmlns:p14="http://schemas.microsoft.com/office/powerpoint/2010/main" val="3387361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dirty="0"/>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43C67405-9A26-4CDB-BD3B-47A45F76B9E3}" type="datetimeFigureOut">
              <a:rPr lang="en-US" smtClean="0"/>
              <a:pPr/>
              <a:t>10/23/2019</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dirty="0"/>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CCB9731F-BEF3-418F-9D39-7C2A37F3BD70}" type="slidenum">
              <a:rPr lang="en-US" smtClean="0"/>
              <a:pPr/>
              <a:t>‹#›</a:t>
            </a:fld>
            <a:endParaRPr lang="en-US" dirty="0"/>
          </a:p>
        </p:txBody>
      </p:sp>
    </p:spTree>
    <p:extLst>
      <p:ext uri="{BB962C8B-B14F-4D97-AF65-F5344CB8AC3E}">
        <p14:creationId xmlns:p14="http://schemas.microsoft.com/office/powerpoint/2010/main" val="40703220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1</a:t>
            </a:fld>
            <a:endParaRPr lang="en-US" dirty="0"/>
          </a:p>
        </p:txBody>
      </p:sp>
    </p:spTree>
    <p:extLst>
      <p:ext uri="{BB962C8B-B14F-4D97-AF65-F5344CB8AC3E}">
        <p14:creationId xmlns:p14="http://schemas.microsoft.com/office/powerpoint/2010/main" val="489592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are most often thought of as useful for individuals with autism spectrum disorders, they can be quite effective for individuals who have less understanding of social nuances, difficulties attending to the environment around them, unease entering new/novel situations, as well as individuals prone to withdrawal and social anxiety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36</a:t>
            </a:fld>
            <a:endParaRPr lang="en-US"/>
          </a:p>
        </p:txBody>
      </p:sp>
    </p:spTree>
    <p:extLst>
      <p:ext uri="{BB962C8B-B14F-4D97-AF65-F5344CB8AC3E}">
        <p14:creationId xmlns:p14="http://schemas.microsoft.com/office/powerpoint/2010/main" val="50197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Visual supports can be simple reminders or act to organize and structure the environment.  They can be helpful for individuals who may be disorganized, confused, have attention difficulties, doing something for the first time, or having a difficult time understanding a task/environment.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37</a:t>
            </a:fld>
            <a:endParaRPr lang="en-US"/>
          </a:p>
        </p:txBody>
      </p:sp>
    </p:spTree>
    <p:extLst>
      <p:ext uri="{BB962C8B-B14F-4D97-AF65-F5344CB8AC3E}">
        <p14:creationId xmlns:p14="http://schemas.microsoft.com/office/powerpoint/2010/main" val="1705046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38</a:t>
            </a:fld>
            <a:endParaRPr lang="en-US"/>
          </a:p>
        </p:txBody>
      </p:sp>
    </p:spTree>
    <p:extLst>
      <p:ext uri="{BB962C8B-B14F-4D97-AF65-F5344CB8AC3E}">
        <p14:creationId xmlns:p14="http://schemas.microsoft.com/office/powerpoint/2010/main" val="326354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41</a:t>
            </a:fld>
            <a:endParaRPr lang="en-US" dirty="0"/>
          </a:p>
        </p:txBody>
      </p:sp>
    </p:spTree>
    <p:extLst>
      <p:ext uri="{BB962C8B-B14F-4D97-AF65-F5344CB8AC3E}">
        <p14:creationId xmlns:p14="http://schemas.microsoft.com/office/powerpoint/2010/main" val="253128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Morgan</a:t>
            </a:r>
          </a:p>
        </p:txBody>
      </p:sp>
      <p:sp>
        <p:nvSpPr>
          <p:cNvPr id="4" name="Slide Number Placeholder 3"/>
          <p:cNvSpPr>
            <a:spLocks noGrp="1"/>
          </p:cNvSpPr>
          <p:nvPr>
            <p:ph type="sldNum" sz="quarter" idx="10"/>
          </p:nvPr>
        </p:nvSpPr>
        <p:spPr/>
        <p:txBody>
          <a:bodyPr/>
          <a:lstStyle/>
          <a:p>
            <a:fld id="{CCB9731F-BEF3-418F-9D39-7C2A37F3BD70}" type="slidenum">
              <a:rPr lang="en-US" smtClean="0"/>
              <a:pPr/>
              <a:t>46</a:t>
            </a:fld>
            <a:endParaRPr lang="en-US" dirty="0"/>
          </a:p>
        </p:txBody>
      </p:sp>
    </p:spTree>
    <p:extLst>
      <p:ext uri="{BB962C8B-B14F-4D97-AF65-F5344CB8AC3E}">
        <p14:creationId xmlns:p14="http://schemas.microsoft.com/office/powerpoint/2010/main" val="207631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48</a:t>
            </a:fld>
            <a:endParaRPr lang="en-US" dirty="0"/>
          </a:p>
        </p:txBody>
      </p:sp>
    </p:spTree>
    <p:extLst>
      <p:ext uri="{BB962C8B-B14F-4D97-AF65-F5344CB8AC3E}">
        <p14:creationId xmlns:p14="http://schemas.microsoft.com/office/powerpoint/2010/main" val="370953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51</a:t>
            </a:fld>
            <a:endParaRPr lang="en-US" dirty="0"/>
          </a:p>
        </p:txBody>
      </p:sp>
    </p:spTree>
    <p:extLst>
      <p:ext uri="{BB962C8B-B14F-4D97-AF65-F5344CB8AC3E}">
        <p14:creationId xmlns:p14="http://schemas.microsoft.com/office/powerpoint/2010/main" val="2224132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54</a:t>
            </a:fld>
            <a:endParaRPr lang="en-US" dirty="0"/>
          </a:p>
        </p:txBody>
      </p:sp>
    </p:spTree>
    <p:extLst>
      <p:ext uri="{BB962C8B-B14F-4D97-AF65-F5344CB8AC3E}">
        <p14:creationId xmlns:p14="http://schemas.microsoft.com/office/powerpoint/2010/main" val="3596999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57</a:t>
            </a:fld>
            <a:endParaRPr lang="en-US" dirty="0"/>
          </a:p>
        </p:txBody>
      </p:sp>
    </p:spTree>
    <p:extLst>
      <p:ext uri="{BB962C8B-B14F-4D97-AF65-F5344CB8AC3E}">
        <p14:creationId xmlns:p14="http://schemas.microsoft.com/office/powerpoint/2010/main" val="426355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58</a:t>
            </a:fld>
            <a:endParaRPr lang="en-US" dirty="0"/>
          </a:p>
        </p:txBody>
      </p:sp>
    </p:spTree>
    <p:extLst>
      <p:ext uri="{BB962C8B-B14F-4D97-AF65-F5344CB8AC3E}">
        <p14:creationId xmlns:p14="http://schemas.microsoft.com/office/powerpoint/2010/main" val="174821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Academy of Science Committee on Educational Interventions for Children with Autism (National Research Council, 2001) identified 10 CTMs. </a:t>
            </a:r>
          </a:p>
          <a:p>
            <a:r>
              <a:rPr lang="en-US" dirty="0"/>
              <a:t>Odom, Boyd, Hall, and Hume (2010) identified 30 CTM programs operating within the U.S. </a:t>
            </a:r>
          </a:p>
          <a:p>
            <a:endParaRPr lang="en-US" dirty="0"/>
          </a:p>
          <a:p>
            <a:r>
              <a:rPr lang="en-US" dirty="0"/>
              <a:t>***We are going to focus on the right side, the focused interventions in order to consider targeting specific behaviors or learning goals</a:t>
            </a:r>
          </a:p>
        </p:txBody>
      </p:sp>
      <p:sp>
        <p:nvSpPr>
          <p:cNvPr id="4" name="Slide Number Placeholder 3"/>
          <p:cNvSpPr>
            <a:spLocks noGrp="1"/>
          </p:cNvSpPr>
          <p:nvPr>
            <p:ph type="sldNum" sz="quarter" idx="10"/>
          </p:nvPr>
        </p:nvSpPr>
        <p:spPr/>
        <p:txBody>
          <a:bodyPr/>
          <a:lstStyle/>
          <a:p>
            <a:fld id="{CCB9731F-BEF3-418F-9D39-7C2A37F3BD70}" type="slidenum">
              <a:rPr lang="en-US" smtClean="0"/>
              <a:pPr/>
              <a:t>9</a:t>
            </a:fld>
            <a:endParaRPr lang="en-US" dirty="0"/>
          </a:p>
        </p:txBody>
      </p:sp>
    </p:spTree>
    <p:extLst>
      <p:ext uri="{BB962C8B-B14F-4D97-AF65-F5344CB8AC3E}">
        <p14:creationId xmlns:p14="http://schemas.microsoft.com/office/powerpoint/2010/main" val="40399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10</a:t>
            </a:fld>
            <a:endParaRPr lang="en-US"/>
          </a:p>
        </p:txBody>
      </p:sp>
    </p:spTree>
    <p:extLst>
      <p:ext uri="{BB962C8B-B14F-4D97-AF65-F5344CB8AC3E}">
        <p14:creationId xmlns:p14="http://schemas.microsoft.com/office/powerpoint/2010/main" val="2662607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functional analysis of behavior is completed to define the best approaches to use in a behavior plan/strategy. Systematic behavior programs can be implemented by family members, caregivers, or teachers in the person’s environment. Often the individual who is dually diagnosed may be able participate in the design of the behavioral program.  When you have their ‘buy-in’ they might be more likely to participate and/or work </a:t>
            </a:r>
            <a:r>
              <a:rPr lang="en-US"/>
              <a:t>toward improvement. </a:t>
            </a:r>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16</a:t>
            </a:fld>
            <a:endParaRPr lang="en-US"/>
          </a:p>
        </p:txBody>
      </p:sp>
    </p:spTree>
    <p:extLst>
      <p:ext uri="{BB962C8B-B14F-4D97-AF65-F5344CB8AC3E}">
        <p14:creationId xmlns:p14="http://schemas.microsoft.com/office/powerpoint/2010/main" val="7417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Antecedent—an event or ‘trigger’ that happens before an behavior (e.g., loud noise)</a:t>
            </a:r>
          </a:p>
          <a:p>
            <a:r>
              <a:rPr lang="en-US" dirty="0"/>
              <a:t>Consequence –the result or effect of an event (e.g., running away)</a:t>
            </a:r>
          </a:p>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18</a:t>
            </a:fld>
            <a:endParaRPr lang="en-US"/>
          </a:p>
        </p:txBody>
      </p:sp>
    </p:spTree>
    <p:extLst>
      <p:ext uri="{BB962C8B-B14F-4D97-AF65-F5344CB8AC3E}">
        <p14:creationId xmlns:p14="http://schemas.microsoft.com/office/powerpoint/2010/main" val="73306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Specifically with individuals with autism and/or limited language skills, giving them a visual way to communicate is often easy and quickly effective.  </a:t>
            </a:r>
          </a:p>
          <a:p>
            <a:r>
              <a:rPr lang="en-US" dirty="0"/>
              <a:t>Re: Differential reinforcement.  If one is using an inappropriate manner to communicate (i.e., screaming) the caregiver might ignore the inappropriate behavior.  However, as soon as an appropriate overture is made, the caregiver should immediately engage, respond, and praise the communication/communication attempt.   </a:t>
            </a:r>
          </a:p>
        </p:txBody>
      </p:sp>
      <p:sp>
        <p:nvSpPr>
          <p:cNvPr id="4" name="Slide Number Placeholder 3"/>
          <p:cNvSpPr>
            <a:spLocks noGrp="1"/>
          </p:cNvSpPr>
          <p:nvPr>
            <p:ph type="sldNum" sz="quarter" idx="10"/>
          </p:nvPr>
        </p:nvSpPr>
        <p:spPr/>
        <p:txBody>
          <a:bodyPr/>
          <a:lstStyle/>
          <a:p>
            <a:fld id="{CCB9731F-BEF3-418F-9D39-7C2A37F3BD70}" type="slidenum">
              <a:rPr lang="en-US" smtClean="0"/>
              <a:pPr/>
              <a:t>22</a:t>
            </a:fld>
            <a:endParaRPr lang="en-US"/>
          </a:p>
        </p:txBody>
      </p:sp>
    </p:spTree>
    <p:extLst>
      <p:ext uri="{BB962C8B-B14F-4D97-AF65-F5344CB8AC3E}">
        <p14:creationId xmlns:p14="http://schemas.microsoft.com/office/powerpoint/2010/main" val="5985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24</a:t>
            </a:fld>
            <a:endParaRPr lang="en-US"/>
          </a:p>
        </p:txBody>
      </p:sp>
    </p:spTree>
    <p:extLst>
      <p:ext uri="{BB962C8B-B14F-4D97-AF65-F5344CB8AC3E}">
        <p14:creationId xmlns:p14="http://schemas.microsoft.com/office/powerpoint/2010/main" val="402490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rPr>
              <a:t>The Zones of Regulation</a:t>
            </a:r>
            <a:r>
              <a:rPr lang="en-US" dirty="0">
                <a:effectLst/>
              </a:rPr>
              <a:t>: </a:t>
            </a:r>
            <a:r>
              <a:rPr lang="en-US" i="1" dirty="0">
                <a:effectLst/>
              </a:rPr>
              <a:t>A Curriculum Designed to Foster Self-Regulation and Emotional Control </a:t>
            </a:r>
            <a:r>
              <a:rPr lang="en-US" dirty="0">
                <a:effectLst/>
              </a:rPr>
              <a:t>(2011, Social Thinking Publishing) is a curriculum developed by Leah </a:t>
            </a:r>
            <a:r>
              <a:rPr lang="en-US" dirty="0" err="1">
                <a:effectLst/>
              </a:rPr>
              <a:t>Kuypers</a:t>
            </a:r>
            <a:r>
              <a:rPr lang="en-US" dirty="0">
                <a:effectLst/>
              </a:rPr>
              <a:t>, M.A. Ed., OTR/L to help individuals acquire self-regulation skills.  Lessons and activities assist individuals to recognize when they are in the different moods/feelings (i.e. zones) and learn the tools (e.g., sensory supports, calming techniques, strategies) to regulate toward the green zone.  </a:t>
            </a:r>
          </a:p>
          <a:p>
            <a:endParaRPr lang="en-US" dirty="0"/>
          </a:p>
        </p:txBody>
      </p:sp>
      <p:sp>
        <p:nvSpPr>
          <p:cNvPr id="4" name="Slide Number Placeholder 3"/>
          <p:cNvSpPr>
            <a:spLocks noGrp="1"/>
          </p:cNvSpPr>
          <p:nvPr>
            <p:ph type="sldNum" sz="quarter" idx="10"/>
          </p:nvPr>
        </p:nvSpPr>
        <p:spPr/>
        <p:txBody>
          <a:bodyPr/>
          <a:lstStyle/>
          <a:p>
            <a:fld id="{CCB9731F-BEF3-418F-9D39-7C2A37F3BD70}" type="slidenum">
              <a:rPr lang="en-US" smtClean="0"/>
              <a:pPr/>
              <a:t>32</a:t>
            </a:fld>
            <a:endParaRPr lang="en-US"/>
          </a:p>
        </p:txBody>
      </p:sp>
    </p:spTree>
    <p:extLst>
      <p:ext uri="{BB962C8B-B14F-4D97-AF65-F5344CB8AC3E}">
        <p14:creationId xmlns:p14="http://schemas.microsoft.com/office/powerpoint/2010/main" val="704885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9731F-BEF3-418F-9D39-7C2A37F3BD70}" type="slidenum">
              <a:rPr lang="en-US" smtClean="0"/>
              <a:pPr/>
              <a:t>35</a:t>
            </a:fld>
            <a:endParaRPr lang="en-US" dirty="0"/>
          </a:p>
        </p:txBody>
      </p:sp>
    </p:spTree>
    <p:extLst>
      <p:ext uri="{BB962C8B-B14F-4D97-AF65-F5344CB8AC3E}">
        <p14:creationId xmlns:p14="http://schemas.microsoft.com/office/powerpoint/2010/main" val="2871856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36BDB6-DF4B-4C3D-B81B-4F9A1903372C}"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3684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9DA56C-7EC7-44FE-8D4B-17676AF20B51}"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25293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BF1CA-C3A2-4F34-A865-29924A9E2D5E}"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67299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790263-5183-462F-87F2-22D9A198670B}"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51730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F79FC-47F7-4EED-B21C-EB7A4B515B86}" type="datetime1">
              <a:rPr lang="en-US" smtClean="0"/>
              <a:t>10/23/2019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8596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A8EFD5-ED2D-431A-B017-445A5AB9CD8B}"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204004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1A0E48-4B96-49E4-9025-E40CA6F6D908}" type="datetime1">
              <a:rPr lang="en-US" smtClean="0"/>
              <a:t>10/23/2019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384307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D5537-6915-4116-A06B-00C2D0271FBE}" type="datetime1">
              <a:rPr lang="en-US" smtClean="0"/>
              <a:t>10/23/2019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69011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32DDB-49D3-4D28-A8DE-0036870EF4A0}" type="datetime1">
              <a:rPr lang="en-US" smtClean="0"/>
              <a:t>10/23/2019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293399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DB89E3-81CB-4F0B-8546-59C33BFAAF07}"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775726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DE5BAD-7628-4ED9-9CFA-FB4FAB19AF82}" type="datetime1">
              <a:rPr lang="en-US" smtClean="0"/>
              <a:t>10/23/2019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890554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160C0-5597-4880-B298-DAE1BCD9BB02}" type="datetime1">
              <a:rPr lang="en-US" smtClean="0"/>
              <a:t>10/23/2019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4484C-7DD8-4E7B-A7E6-07CF6F41CF9C}" type="slidenum">
              <a:rPr lang="en-US" smtClean="0"/>
              <a:pPr/>
              <a:t>‹#›</a:t>
            </a:fld>
            <a:endParaRPr lang="en-US" dirty="0"/>
          </a:p>
        </p:txBody>
      </p:sp>
    </p:spTree>
    <p:extLst>
      <p:ext uri="{BB962C8B-B14F-4D97-AF65-F5344CB8AC3E}">
        <p14:creationId xmlns:p14="http://schemas.microsoft.com/office/powerpoint/2010/main" val="1467373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thegraycenter.org/socialstories.cfm" TargetMode="External"/><Relationship Id="rId7"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autismspeaks.org/family-services/personalized-stories" TargetMode="External"/><Relationship Id="rId5" Type="http://schemas.openxmlformats.org/officeDocument/2006/relationships/hyperlink" Target="http://www.socialstories.com/" TargetMode="External"/><Relationship Id="rId4" Type="http://schemas.openxmlformats.org/officeDocument/2006/relationships/hyperlink" Target="http://www.rsaffran.tripod.com/social.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ommons.wikimedia.org/wiki/File:Stop.sv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tiff"/><Relationship Id="rId4" Type="http://schemas.openxmlformats.org/officeDocument/2006/relationships/image" Target="../media/image17.tiff"/></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hello-son.blogspot.com/2011/05/call-216-dinosaur-land.html" TargetMode="External"/><Relationship Id="rId13" Type="http://schemas.openxmlformats.org/officeDocument/2006/relationships/image" Target="../media/image30.jpeg"/><Relationship Id="rId18" Type="http://schemas.openxmlformats.org/officeDocument/2006/relationships/image" Target="../media/image33.jpeg"/><Relationship Id="rId3" Type="http://schemas.openxmlformats.org/officeDocument/2006/relationships/image" Target="../media/image24.jpg"/><Relationship Id="rId21" Type="http://schemas.openxmlformats.org/officeDocument/2006/relationships/hyperlink" Target="http://growwithbooks.wikispaces.com/we're+growing+with+books!+k+and+1st+grade+garden+lessons" TargetMode="External"/><Relationship Id="rId7" Type="http://schemas.openxmlformats.org/officeDocument/2006/relationships/image" Target="../media/image26.jpg"/><Relationship Id="rId12" Type="http://schemas.openxmlformats.org/officeDocument/2006/relationships/image" Target="../media/image29.png"/><Relationship Id="rId17" Type="http://schemas.openxmlformats.org/officeDocument/2006/relationships/image" Target="../media/image32.png"/><Relationship Id="rId2" Type="http://schemas.openxmlformats.org/officeDocument/2006/relationships/notesSlide" Target="../notesSlides/notesSlide19.xml"/><Relationship Id="rId16" Type="http://schemas.openxmlformats.org/officeDocument/2006/relationships/hyperlink" Target="https://hamiltonenglish7.wikispaces.com/Characters" TargetMode="External"/><Relationship Id="rId20" Type="http://schemas.openxmlformats.org/officeDocument/2006/relationships/image" Target="../media/image34.gif"/><Relationship Id="rId1" Type="http://schemas.openxmlformats.org/officeDocument/2006/relationships/slideLayout" Target="../slideLayouts/slideLayout2.xml"/><Relationship Id="rId6" Type="http://schemas.openxmlformats.org/officeDocument/2006/relationships/hyperlink" Target="http://rayalen.deviantart.com/art/a-nap-327033763" TargetMode="External"/><Relationship Id="rId11" Type="http://schemas.openxmlformats.org/officeDocument/2006/relationships/image" Target="../media/image28.png"/><Relationship Id="rId5" Type="http://schemas.openxmlformats.org/officeDocument/2006/relationships/image" Target="../media/image25.png"/><Relationship Id="rId15" Type="http://schemas.openxmlformats.org/officeDocument/2006/relationships/image" Target="../media/image31.jpg"/><Relationship Id="rId10" Type="http://schemas.openxmlformats.org/officeDocument/2006/relationships/hyperlink" Target="http://gammeles.wikispaces.com/Projects" TargetMode="External"/><Relationship Id="rId19" Type="http://schemas.openxmlformats.org/officeDocument/2006/relationships/hyperlink" Target="http://heartgear.deviantart.com/art/Lindy-HOP-300659367" TargetMode="External"/><Relationship Id="rId4" Type="http://schemas.openxmlformats.org/officeDocument/2006/relationships/hyperlink" Target="http://u3asapphire.wikispaces.com/Walking+for+Pleasure" TargetMode="External"/><Relationship Id="rId9" Type="http://schemas.openxmlformats.org/officeDocument/2006/relationships/image" Target="../media/image27.jpg"/><Relationship Id="rId14" Type="http://schemas.openxmlformats.org/officeDocument/2006/relationships/hyperlink" Target="https://narrativewiki.wikispaces.com/Jerry+Spinelli" TargetMode="External"/><Relationship Id="rId22"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lvl="0"/>
            <a:r>
              <a:rPr lang="en-US" b="1" dirty="0"/>
              <a:t>Behavior Management for Parents and Caregivers of Individuals with Intellectual or Developmental Disabilities </a:t>
            </a:r>
            <a:r>
              <a:rPr lang="en-US" dirty="0"/>
              <a:t/>
            </a:r>
            <a:br>
              <a:rPr lang="en-US" dirty="0"/>
            </a:br>
            <a:r>
              <a:rPr lang="en-US" dirty="0"/>
              <a:t/>
            </a:r>
            <a:br>
              <a:rPr lang="en-US" dirty="0"/>
            </a:br>
            <a:endParaRPr lang="en-US" dirty="0"/>
          </a:p>
        </p:txBody>
      </p:sp>
      <p:sp>
        <p:nvSpPr>
          <p:cNvPr id="5" name="Subtitle 4"/>
          <p:cNvSpPr>
            <a:spLocks noGrp="1"/>
          </p:cNvSpPr>
          <p:nvPr>
            <p:ph type="subTitle" idx="1"/>
          </p:nvPr>
        </p:nvSpPr>
        <p:spPr>
          <a:xfrm>
            <a:off x="609600" y="3276600"/>
            <a:ext cx="8229600" cy="3124200"/>
          </a:xfrm>
        </p:spPr>
        <p:txBody>
          <a:bodyPr>
            <a:normAutofit/>
          </a:bodyPr>
          <a:lstStyle/>
          <a:p>
            <a:endParaRPr lang="en-US" i="1" dirty="0">
              <a:solidFill>
                <a:schemeClr val="tx1">
                  <a:lumMod val="50000"/>
                  <a:lumOff val="50000"/>
                </a:schemeClr>
              </a:solidFill>
            </a:endParaRPr>
          </a:p>
          <a:p>
            <a:r>
              <a:rPr lang="en-US" sz="3500" i="1" dirty="0">
                <a:solidFill>
                  <a:schemeClr val="tx1">
                    <a:lumMod val="50000"/>
                    <a:lumOff val="50000"/>
                  </a:schemeClr>
                </a:solidFill>
              </a:rPr>
              <a:t>Jean B. Mankowski, PhD</a:t>
            </a:r>
          </a:p>
          <a:p>
            <a:r>
              <a:rPr lang="en-US" sz="2800" i="1" dirty="0">
                <a:solidFill>
                  <a:schemeClr val="tx1">
                    <a:lumMod val="50000"/>
                    <a:lumOff val="50000"/>
                  </a:schemeClr>
                </a:solidFill>
              </a:rPr>
              <a:t>September 11, 2019</a:t>
            </a:r>
          </a:p>
          <a:p>
            <a:r>
              <a:rPr lang="en-US" i="1" dirty="0">
                <a:solidFill>
                  <a:schemeClr val="tx1">
                    <a:lumMod val="50000"/>
                    <a:lumOff val="50000"/>
                  </a:schemeClr>
                </a:solidFill>
              </a:rPr>
              <a:t>Carolina Institute for Developmental  Disabilities </a:t>
            </a:r>
          </a:p>
          <a:p>
            <a:r>
              <a:rPr lang="en-US" i="1" dirty="0">
                <a:solidFill>
                  <a:schemeClr val="tx1">
                    <a:lumMod val="50000"/>
                    <a:lumOff val="50000"/>
                  </a:schemeClr>
                </a:solidFill>
              </a:rPr>
              <a:t>UNC School of Medicine</a:t>
            </a:r>
            <a:endParaRPr lang="en-US" dirty="0">
              <a:solidFill>
                <a:schemeClr val="tx1">
                  <a:lumMod val="50000"/>
                  <a:lumOff val="5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2" name="Slide Number Placeholder 1"/>
          <p:cNvSpPr>
            <a:spLocks noGrp="1"/>
          </p:cNvSpPr>
          <p:nvPr>
            <p:ph type="sldNum" sz="quarter" idx="12"/>
          </p:nvPr>
        </p:nvSpPr>
        <p:spPr/>
        <p:txBody>
          <a:bodyPr/>
          <a:lstStyle/>
          <a:p>
            <a:fld id="{27D4484C-7DD8-4E7B-A7E6-07CF6F41CF9C}" type="slidenum">
              <a:rPr lang="en-US" smtClean="0"/>
              <a:pPr/>
              <a:t>1</a:t>
            </a:fld>
            <a:endParaRPr lang="en-US" dirty="0"/>
          </a:p>
        </p:txBody>
      </p:sp>
    </p:spTree>
    <p:extLst>
      <p:ext uri="{BB962C8B-B14F-4D97-AF65-F5344CB8AC3E}">
        <p14:creationId xmlns:p14="http://schemas.microsoft.com/office/powerpoint/2010/main" val="2469786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229600" cy="1143000"/>
          </a:xfrm>
        </p:spPr>
        <p:txBody>
          <a:bodyPr>
            <a:normAutofit fontScale="90000"/>
          </a:bodyPr>
          <a:lstStyle/>
          <a:p>
            <a:r>
              <a:rPr lang="en-US" sz="3600" dirty="0"/>
              <a:t>Evidence-Based Practices Identified by the National Professional Development Center </a:t>
            </a:r>
          </a:p>
        </p:txBody>
      </p:sp>
      <p:sp>
        <p:nvSpPr>
          <p:cNvPr id="5" name="Content Placeholder 4"/>
          <p:cNvSpPr>
            <a:spLocks noGrp="1"/>
          </p:cNvSpPr>
          <p:nvPr>
            <p:ph sz="half" idx="1"/>
          </p:nvPr>
        </p:nvSpPr>
        <p:spPr>
          <a:xfrm>
            <a:off x="304800" y="1447800"/>
            <a:ext cx="4191000" cy="5181600"/>
          </a:xfrm>
        </p:spPr>
        <p:txBody>
          <a:bodyPr>
            <a:normAutofit fontScale="40000" lnSpcReduction="20000"/>
          </a:bodyPr>
          <a:lstStyle/>
          <a:p>
            <a:pPr marL="0" indent="0">
              <a:buNone/>
            </a:pPr>
            <a:r>
              <a:rPr lang="en-US" sz="5500" dirty="0"/>
              <a:t>Prompting</a:t>
            </a:r>
          </a:p>
          <a:p>
            <a:pPr marL="0" indent="0">
              <a:buNone/>
            </a:pPr>
            <a:r>
              <a:rPr lang="en-US" sz="5500" dirty="0"/>
              <a:t>Reinforcement</a:t>
            </a:r>
          </a:p>
          <a:p>
            <a:pPr marL="0" indent="0">
              <a:buNone/>
            </a:pPr>
            <a:r>
              <a:rPr lang="en-US" sz="5500" dirty="0"/>
              <a:t>Task Analysis and Chaining</a:t>
            </a:r>
          </a:p>
          <a:p>
            <a:pPr marL="0" indent="0">
              <a:buNone/>
            </a:pPr>
            <a:r>
              <a:rPr lang="en-US" sz="5500" dirty="0"/>
              <a:t>Antecedent-based intervention</a:t>
            </a:r>
          </a:p>
          <a:p>
            <a:pPr marL="0" indent="0">
              <a:buNone/>
            </a:pPr>
            <a:r>
              <a:rPr lang="en-US" sz="5500" dirty="0"/>
              <a:t>Extinction  </a:t>
            </a:r>
          </a:p>
          <a:p>
            <a:pPr marL="0" indent="0">
              <a:buNone/>
            </a:pPr>
            <a:r>
              <a:rPr lang="en-US" sz="5500" dirty="0"/>
              <a:t>Functional Communication Training</a:t>
            </a:r>
          </a:p>
          <a:p>
            <a:pPr marL="0" indent="0">
              <a:buNone/>
            </a:pPr>
            <a:r>
              <a:rPr lang="en-US" sz="5500" dirty="0"/>
              <a:t>Functional Behavior Analysis</a:t>
            </a:r>
          </a:p>
          <a:p>
            <a:pPr marL="0" indent="0">
              <a:buNone/>
            </a:pPr>
            <a:r>
              <a:rPr lang="en-US" sz="5500" dirty="0"/>
              <a:t>Response Interruption/Redirection</a:t>
            </a:r>
          </a:p>
          <a:p>
            <a:pPr marL="0" indent="0">
              <a:buNone/>
            </a:pPr>
            <a:r>
              <a:rPr lang="en-US" sz="5500" dirty="0"/>
              <a:t>Differential Reinforcement</a:t>
            </a:r>
          </a:p>
          <a:p>
            <a:pPr marL="0" indent="0">
              <a:buNone/>
            </a:pPr>
            <a:r>
              <a:rPr lang="en-US" sz="5500" dirty="0"/>
              <a:t>Visual Supports</a:t>
            </a:r>
          </a:p>
          <a:p>
            <a:pPr marL="0" indent="0">
              <a:buNone/>
            </a:pPr>
            <a:r>
              <a:rPr lang="en-US" sz="5500" dirty="0"/>
              <a:t>Structured Work Systems</a:t>
            </a:r>
          </a:p>
          <a:p>
            <a:pPr marL="0" indent="0">
              <a:buNone/>
            </a:pPr>
            <a:r>
              <a:rPr lang="en-US" sz="5500" dirty="0"/>
              <a:t>Parent Implemented Intervention</a:t>
            </a:r>
          </a:p>
          <a:p>
            <a:pPr marL="0" indent="0">
              <a:buNone/>
            </a:pPr>
            <a:r>
              <a:rPr lang="en-US" sz="5500" dirty="0"/>
              <a:t>Social Narratives</a:t>
            </a:r>
          </a:p>
          <a:p>
            <a:endParaRPr lang="en-US" dirty="0"/>
          </a:p>
        </p:txBody>
      </p:sp>
      <p:sp>
        <p:nvSpPr>
          <p:cNvPr id="6" name="Content Placeholder 5"/>
          <p:cNvSpPr>
            <a:spLocks noGrp="1"/>
          </p:cNvSpPr>
          <p:nvPr>
            <p:ph sz="half" idx="2"/>
          </p:nvPr>
        </p:nvSpPr>
        <p:spPr>
          <a:xfrm>
            <a:off x="4640132" y="1447800"/>
            <a:ext cx="4503868" cy="5181600"/>
          </a:xfrm>
        </p:spPr>
        <p:txBody>
          <a:bodyPr>
            <a:normAutofit fontScale="40000" lnSpcReduction="20000"/>
          </a:bodyPr>
          <a:lstStyle/>
          <a:p>
            <a:pPr marL="0" indent="0">
              <a:buNone/>
            </a:pPr>
            <a:r>
              <a:rPr lang="en-US" sz="6000" dirty="0"/>
              <a:t>Naturalistic Interventions</a:t>
            </a:r>
          </a:p>
          <a:p>
            <a:pPr marL="0" indent="0">
              <a:buNone/>
            </a:pPr>
            <a:r>
              <a:rPr lang="en-US" sz="6000" dirty="0"/>
              <a:t>Peer Mediated Interventions</a:t>
            </a:r>
          </a:p>
          <a:p>
            <a:pPr marL="0" indent="0">
              <a:buNone/>
            </a:pPr>
            <a:r>
              <a:rPr lang="en-US" sz="6000" dirty="0"/>
              <a:t>Pivotal Response Training</a:t>
            </a:r>
          </a:p>
          <a:p>
            <a:pPr marL="0" indent="0">
              <a:buNone/>
            </a:pPr>
            <a:r>
              <a:rPr lang="en-US" sz="6000" dirty="0"/>
              <a:t>Social Skills Training Groups</a:t>
            </a:r>
          </a:p>
          <a:p>
            <a:pPr marL="0" indent="0">
              <a:buNone/>
            </a:pPr>
            <a:r>
              <a:rPr lang="en-US" sz="6000" dirty="0"/>
              <a:t>Speech Generating Devices</a:t>
            </a:r>
          </a:p>
          <a:p>
            <a:pPr marL="0" indent="0">
              <a:buNone/>
            </a:pPr>
            <a:r>
              <a:rPr lang="en-US" sz="6000" dirty="0"/>
              <a:t>Computer Aided Instruction</a:t>
            </a:r>
          </a:p>
          <a:p>
            <a:pPr marL="0" indent="0">
              <a:buNone/>
            </a:pPr>
            <a:r>
              <a:rPr lang="en-US" sz="6000" dirty="0"/>
              <a:t>Picture Exchange Communication</a:t>
            </a:r>
          </a:p>
          <a:p>
            <a:pPr marL="0" indent="0">
              <a:buNone/>
            </a:pPr>
            <a:r>
              <a:rPr lang="en-US" sz="6000" dirty="0"/>
              <a:t>Video Modeling</a:t>
            </a:r>
          </a:p>
          <a:p>
            <a:pPr marL="0" indent="0">
              <a:buNone/>
            </a:pPr>
            <a:r>
              <a:rPr lang="en-US" sz="6000" dirty="0"/>
              <a:t>Discrete Trial Training</a:t>
            </a:r>
          </a:p>
          <a:p>
            <a:pPr marL="0" indent="0">
              <a:buNone/>
            </a:pPr>
            <a:r>
              <a:rPr lang="en-US" sz="6000" dirty="0"/>
              <a:t>Time delay</a:t>
            </a:r>
          </a:p>
          <a:p>
            <a:pPr marL="0" indent="0">
              <a:buNone/>
            </a:pPr>
            <a:r>
              <a:rPr lang="en-US" sz="6000" dirty="0"/>
              <a:t>Self-Management</a:t>
            </a:r>
          </a:p>
          <a:p>
            <a:pPr marL="0" indent="0">
              <a:buNone/>
            </a:pPr>
            <a:endParaRPr lang="en-US" dirty="0"/>
          </a:p>
        </p:txBody>
      </p:sp>
      <p:sp>
        <p:nvSpPr>
          <p:cNvPr id="8" name="TextBox 7"/>
          <p:cNvSpPr txBox="1"/>
          <p:nvPr/>
        </p:nvSpPr>
        <p:spPr>
          <a:xfrm>
            <a:off x="449132" y="6169967"/>
            <a:ext cx="8382000" cy="461665"/>
          </a:xfrm>
          <a:prstGeom prst="rect">
            <a:avLst/>
          </a:prstGeom>
          <a:noFill/>
        </p:spPr>
        <p:txBody>
          <a:bodyPr wrap="square" rtlCol="0">
            <a:spAutoFit/>
          </a:bodyPr>
          <a:lstStyle/>
          <a:p>
            <a:r>
              <a:rPr lang="en-US" sz="1200" dirty="0"/>
              <a:t>Hume, K. A., &amp; Odom, S. L. (2011). Best practices, policy, and future directions: Behavioral and psychosocial interventions. In D. Amaral, G. Dawson, &amp; D. </a:t>
            </a:r>
            <a:r>
              <a:rPr lang="en-US" sz="1200" dirty="0" err="1"/>
              <a:t>Geschwind</a:t>
            </a:r>
            <a:r>
              <a:rPr lang="en-US" sz="1200" dirty="0"/>
              <a:t> (Eds.), </a:t>
            </a:r>
            <a:r>
              <a:rPr lang="en-US" sz="1200" i="1" dirty="0"/>
              <a:t>Autism spectrum disorders </a:t>
            </a:r>
            <a:r>
              <a:rPr lang="en-US" sz="1200" dirty="0"/>
              <a:t>(pp. 1295- 1308). New York, NY: Oxford University Press. </a:t>
            </a:r>
          </a:p>
        </p:txBody>
      </p:sp>
      <p:sp>
        <p:nvSpPr>
          <p:cNvPr id="2" name="Slide Number Placeholder 1"/>
          <p:cNvSpPr>
            <a:spLocks noGrp="1"/>
          </p:cNvSpPr>
          <p:nvPr>
            <p:ph type="sldNum" sz="quarter" idx="12"/>
          </p:nvPr>
        </p:nvSpPr>
        <p:spPr/>
        <p:txBody>
          <a:bodyPr/>
          <a:lstStyle/>
          <a:p>
            <a:fld id="{27D4484C-7DD8-4E7B-A7E6-07CF6F41CF9C}" type="slidenum">
              <a:rPr lang="en-US" smtClean="0"/>
              <a:pPr/>
              <a:t>10</a:t>
            </a:fld>
            <a:endParaRPr lang="en-US"/>
          </a:p>
        </p:txBody>
      </p:sp>
    </p:spTree>
    <p:extLst>
      <p:ext uri="{BB962C8B-B14F-4D97-AF65-F5344CB8AC3E}">
        <p14:creationId xmlns:p14="http://schemas.microsoft.com/office/powerpoint/2010/main" val="299222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Autofit/>
          </a:bodyPr>
          <a:lstStyle/>
          <a:p>
            <a:r>
              <a:rPr lang="en-US" sz="3600" dirty="0"/>
              <a:t>Individuals with IDD show  </a:t>
            </a:r>
            <a:br>
              <a:rPr lang="en-US" sz="3600" dirty="0"/>
            </a:br>
            <a:r>
              <a:rPr lang="en-US" sz="3600" dirty="0"/>
              <a:t>increased risk for  </a:t>
            </a:r>
          </a:p>
        </p:txBody>
      </p:sp>
      <p:sp>
        <p:nvSpPr>
          <p:cNvPr id="3" name="Content Placeholder 2"/>
          <p:cNvSpPr>
            <a:spLocks noGrp="1"/>
          </p:cNvSpPr>
          <p:nvPr>
            <p:ph idx="1"/>
          </p:nvPr>
        </p:nvSpPr>
        <p:spPr>
          <a:xfrm>
            <a:off x="457200" y="1828800"/>
            <a:ext cx="8229600" cy="4297363"/>
          </a:xfrm>
        </p:spPr>
        <p:txBody>
          <a:bodyPr>
            <a:normAutofit fontScale="85000" lnSpcReduction="20000"/>
          </a:bodyPr>
          <a:lstStyle/>
          <a:p>
            <a:r>
              <a:rPr lang="en-US" dirty="0"/>
              <a:t>behavior challenges</a:t>
            </a:r>
          </a:p>
          <a:p>
            <a:r>
              <a:rPr lang="en-US" dirty="0"/>
              <a:t>self-injury (head banging, skin picking) </a:t>
            </a:r>
          </a:p>
          <a:p>
            <a:r>
              <a:rPr lang="en-US" dirty="0"/>
              <a:t>repetitive behavior patterns </a:t>
            </a:r>
          </a:p>
          <a:p>
            <a:r>
              <a:rPr lang="en-US" dirty="0"/>
              <a:t>repetitive speech patterns</a:t>
            </a:r>
          </a:p>
          <a:p>
            <a:r>
              <a:rPr lang="en-US" dirty="0"/>
              <a:t>noncompliance </a:t>
            </a:r>
          </a:p>
          <a:p>
            <a:r>
              <a:rPr lang="en-US" dirty="0"/>
              <a:t>aggression </a:t>
            </a:r>
          </a:p>
          <a:p>
            <a:r>
              <a:rPr lang="en-US" dirty="0"/>
              <a:t>communication impairments </a:t>
            </a:r>
          </a:p>
          <a:p>
            <a:r>
              <a:rPr lang="en-US" dirty="0"/>
              <a:t>complex sensory needs</a:t>
            </a:r>
          </a:p>
          <a:p>
            <a:r>
              <a:rPr lang="en-US" dirty="0"/>
              <a:t>emotional dysregulation</a:t>
            </a:r>
          </a:p>
          <a:p>
            <a:pPr marL="0" indent="0">
              <a:buNone/>
            </a:pPr>
            <a:r>
              <a:rPr lang="en-US" dirty="0"/>
              <a:t> </a:t>
            </a:r>
          </a:p>
          <a:p>
            <a:pPr marL="0" indent="0">
              <a:buNone/>
            </a:pPr>
            <a:endParaRPr lang="en-US" dirty="0"/>
          </a:p>
          <a:p>
            <a:pPr marL="0"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11</a:t>
            </a:fld>
            <a:endParaRPr lang="en-US"/>
          </a:p>
        </p:txBody>
      </p:sp>
    </p:spTree>
    <p:extLst>
      <p:ext uri="{BB962C8B-B14F-4D97-AF65-F5344CB8AC3E}">
        <p14:creationId xmlns:p14="http://schemas.microsoft.com/office/powerpoint/2010/main" val="254873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873"/>
            <a:ext cx="8229600" cy="1143000"/>
          </a:xfrm>
        </p:spPr>
        <p:txBody>
          <a:bodyPr>
            <a:normAutofit fontScale="90000"/>
          </a:bodyPr>
          <a:lstStyle/>
          <a:p>
            <a:r>
              <a:rPr lang="en-US" dirty="0"/>
              <a:t>Intervention is warranted when behaviors are  </a:t>
            </a:r>
          </a:p>
        </p:txBody>
      </p:sp>
      <p:sp>
        <p:nvSpPr>
          <p:cNvPr id="3" name="Content Placeholder 2"/>
          <p:cNvSpPr>
            <a:spLocks noGrp="1"/>
          </p:cNvSpPr>
          <p:nvPr>
            <p:ph idx="1"/>
          </p:nvPr>
        </p:nvSpPr>
        <p:spPr>
          <a:xfrm>
            <a:off x="457200" y="1905000"/>
            <a:ext cx="8229600" cy="4876800"/>
          </a:xfrm>
        </p:spPr>
        <p:txBody>
          <a:bodyPr>
            <a:normAutofit/>
          </a:bodyPr>
          <a:lstStyle/>
          <a:p>
            <a:r>
              <a:rPr lang="en-US" dirty="0"/>
              <a:t>harmful to the self or others</a:t>
            </a:r>
          </a:p>
          <a:p>
            <a:r>
              <a:rPr lang="en-US" dirty="0"/>
              <a:t>unsafe or destructive</a:t>
            </a:r>
          </a:p>
          <a:p>
            <a:r>
              <a:rPr lang="en-US" dirty="0"/>
              <a:t>distressing to the individual/family</a:t>
            </a:r>
          </a:p>
          <a:p>
            <a:r>
              <a:rPr lang="en-US" dirty="0"/>
              <a:t>disruptive to learning</a:t>
            </a:r>
          </a:p>
          <a:p>
            <a:r>
              <a:rPr lang="en-US" dirty="0"/>
              <a:t>disruptive to social functioning</a:t>
            </a:r>
          </a:p>
          <a:p>
            <a:r>
              <a:rPr lang="en-US" dirty="0"/>
              <a:t>hindering participation in daily living or occupational activities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12</a:t>
            </a:fld>
            <a:endParaRPr lang="en-US"/>
          </a:p>
        </p:txBody>
      </p:sp>
    </p:spTree>
    <p:extLst>
      <p:ext uri="{BB962C8B-B14F-4D97-AF65-F5344CB8AC3E}">
        <p14:creationId xmlns:p14="http://schemas.microsoft.com/office/powerpoint/2010/main" val="2780883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042"/>
            <a:ext cx="8229600" cy="1143000"/>
          </a:xfrm>
        </p:spPr>
        <p:txBody>
          <a:bodyPr/>
          <a:lstStyle/>
          <a:p>
            <a:r>
              <a:rPr lang="en-US" dirty="0"/>
              <a:t>Evaluate Priorities </a:t>
            </a:r>
          </a:p>
        </p:txBody>
      </p:sp>
      <p:sp>
        <p:nvSpPr>
          <p:cNvPr id="3" name="Content Placeholder 2"/>
          <p:cNvSpPr>
            <a:spLocks noGrp="1"/>
          </p:cNvSpPr>
          <p:nvPr>
            <p:ph idx="1"/>
          </p:nvPr>
        </p:nvSpPr>
        <p:spPr/>
        <p:txBody>
          <a:bodyPr>
            <a:normAutofit/>
          </a:bodyPr>
          <a:lstStyle/>
          <a:p>
            <a:r>
              <a:rPr lang="en-US" dirty="0"/>
              <a:t>Set realistic goals </a:t>
            </a:r>
          </a:p>
          <a:p>
            <a:r>
              <a:rPr lang="en-US" dirty="0"/>
              <a:t>Start with small steps that can build on each other  </a:t>
            </a:r>
          </a:p>
          <a:p>
            <a:endParaRPr lang="en-US" dirty="0"/>
          </a:p>
          <a:p>
            <a:r>
              <a:rPr lang="en-US" dirty="0"/>
              <a:t>First </a:t>
            </a:r>
          </a:p>
          <a:p>
            <a:pPr lvl="1"/>
            <a:r>
              <a:rPr lang="en-US" dirty="0"/>
              <a:t>target behaviors that are dangerous</a:t>
            </a:r>
          </a:p>
          <a:p>
            <a:pPr lvl="1"/>
            <a:r>
              <a:rPr lang="en-US" dirty="0"/>
              <a:t>target skills that would help to improve situations across several behavioral scenarios</a:t>
            </a:r>
          </a:p>
          <a:p>
            <a:pPr marL="457200" lvl="1"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13</a:t>
            </a:fld>
            <a:endParaRPr lang="en-US"/>
          </a:p>
        </p:txBody>
      </p:sp>
    </p:spTree>
    <p:extLst>
      <p:ext uri="{BB962C8B-B14F-4D97-AF65-F5344CB8AC3E}">
        <p14:creationId xmlns:p14="http://schemas.microsoft.com/office/powerpoint/2010/main" val="937518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a:t>Features of Effective Approaches </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Clear</a:t>
            </a:r>
            <a:r>
              <a:rPr lang="en-US" dirty="0"/>
              <a:t>—understood by all family/caregivers</a:t>
            </a:r>
          </a:p>
          <a:p>
            <a:pPr marL="0" indent="0">
              <a:buNone/>
            </a:pPr>
            <a:endParaRPr lang="en-US" dirty="0"/>
          </a:p>
          <a:p>
            <a:pPr marL="0" indent="0">
              <a:buNone/>
            </a:pPr>
            <a:r>
              <a:rPr lang="en-US" b="1" dirty="0"/>
              <a:t>Consistent</a:t>
            </a:r>
            <a:r>
              <a:rPr lang="en-US" dirty="0"/>
              <a:t>—family/caregivers are on the same page with the interventions, expectations, and rewards</a:t>
            </a:r>
          </a:p>
          <a:p>
            <a:pPr marL="0" indent="0">
              <a:buNone/>
            </a:pPr>
            <a:r>
              <a:rPr lang="en-US" dirty="0"/>
              <a:t> </a:t>
            </a:r>
          </a:p>
          <a:p>
            <a:pPr marL="0" indent="0">
              <a:buNone/>
            </a:pPr>
            <a:r>
              <a:rPr lang="en-US" b="1" dirty="0"/>
              <a:t>Feasible</a:t>
            </a:r>
            <a:r>
              <a:rPr lang="en-US" dirty="0"/>
              <a:t>—strategies need to be practical and available across settings and team(s) </a:t>
            </a:r>
          </a:p>
          <a:p>
            <a:pPr marL="0" indent="0">
              <a:buNone/>
            </a:pPr>
            <a:endParaRPr lang="en-US" dirty="0"/>
          </a:p>
          <a:p>
            <a:pPr marL="0" indent="0">
              <a:buNone/>
            </a:pPr>
            <a:r>
              <a:rPr lang="en-US" b="1" dirty="0"/>
              <a:t>Steady</a:t>
            </a:r>
            <a:r>
              <a:rPr lang="en-US" dirty="0"/>
              <a:t>—new strategies/interventions should continue for at least 3-4 weeks</a:t>
            </a:r>
          </a:p>
          <a:p>
            <a:pPr marL="0" indent="0">
              <a:buNone/>
            </a:pPr>
            <a:endParaRPr lang="en-US" dirty="0"/>
          </a:p>
          <a:p>
            <a:pPr marL="0" indent="0">
              <a:buNone/>
            </a:pPr>
            <a:r>
              <a:rPr lang="en-US" b="1" dirty="0"/>
              <a:t>Continuity</a:t>
            </a:r>
            <a:r>
              <a:rPr lang="en-US" dirty="0"/>
              <a:t>—keep strategies in place even when the behavior improves</a:t>
            </a:r>
          </a:p>
          <a:p>
            <a:pPr marL="0" indent="0">
              <a:buNone/>
            </a:pPr>
            <a:r>
              <a:rPr lang="en-US" dirty="0"/>
              <a:t>  </a:t>
            </a:r>
          </a:p>
          <a:p>
            <a:pPr marL="0" indent="0">
              <a:buNone/>
            </a:pPr>
            <a:r>
              <a:rPr lang="en-US" dirty="0"/>
              <a:t>      </a:t>
            </a:r>
            <a:r>
              <a:rPr lang="en-US" b="1" dirty="0"/>
              <a:t>Remember Extinction Bursts  	     Keep data if possible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14</a:t>
            </a:fld>
            <a:endParaRPr lang="en-US"/>
          </a:p>
        </p:txBody>
      </p:sp>
    </p:spTree>
    <p:extLst>
      <p:ext uri="{BB962C8B-B14F-4D97-AF65-F5344CB8AC3E}">
        <p14:creationId xmlns:p14="http://schemas.microsoft.com/office/powerpoint/2010/main" val="2357320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Where to start?</a:t>
            </a:r>
          </a:p>
        </p:txBody>
      </p:sp>
      <p:sp>
        <p:nvSpPr>
          <p:cNvPr id="3" name="Content Placeholder 2"/>
          <p:cNvSpPr>
            <a:spLocks noGrp="1"/>
          </p:cNvSpPr>
          <p:nvPr>
            <p:ph idx="1"/>
          </p:nvPr>
        </p:nvSpPr>
        <p:spPr/>
        <p:txBody>
          <a:bodyPr>
            <a:normAutofit fontScale="92500"/>
          </a:bodyPr>
          <a:lstStyle/>
          <a:p>
            <a:pPr marL="0" indent="0">
              <a:buNone/>
            </a:pPr>
            <a:endParaRPr lang="en-US" dirty="0"/>
          </a:p>
          <a:p>
            <a:pPr marL="0" indent="0">
              <a:buNone/>
            </a:pPr>
            <a:r>
              <a:rPr lang="en-US" dirty="0"/>
              <a:t>Before intervention, figure out the motivation for the behavior:</a:t>
            </a:r>
          </a:p>
          <a:p>
            <a:pPr marL="0" indent="0">
              <a:buNone/>
            </a:pPr>
            <a:endParaRPr lang="en-US" dirty="0"/>
          </a:p>
          <a:p>
            <a:pPr marL="0" indent="0">
              <a:buNone/>
            </a:pPr>
            <a:r>
              <a:rPr lang="en-US" b="1" dirty="0"/>
              <a:t>All behavior occurs for a function or outcome!!</a:t>
            </a:r>
          </a:p>
          <a:p>
            <a:pPr marL="0" indent="0" algn="ctr">
              <a:buNone/>
            </a:pPr>
            <a:endParaRPr lang="en-US" dirty="0"/>
          </a:p>
          <a:p>
            <a:pPr marL="0" indent="0">
              <a:buNone/>
            </a:pPr>
            <a:r>
              <a:rPr lang="en-US" dirty="0"/>
              <a:t>What </a:t>
            </a:r>
            <a:r>
              <a:rPr lang="en-US" b="1" dirty="0"/>
              <a:t>purpose/function </a:t>
            </a:r>
            <a:r>
              <a:rPr lang="en-US" dirty="0"/>
              <a:t>does the behavior serve?</a:t>
            </a:r>
          </a:p>
          <a:p>
            <a:pPr marL="457200" lvl="1" indent="0">
              <a:buNone/>
            </a:pP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15</a:t>
            </a:fld>
            <a:endParaRPr lang="en-US"/>
          </a:p>
        </p:txBody>
      </p:sp>
    </p:spTree>
    <p:extLst>
      <p:ext uri="{BB962C8B-B14F-4D97-AF65-F5344CB8AC3E}">
        <p14:creationId xmlns:p14="http://schemas.microsoft.com/office/powerpoint/2010/main" val="242456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i="1" dirty="0"/>
              <a:t>~The Fancy Term~ </a:t>
            </a:r>
            <a:r>
              <a:rPr lang="en-US" dirty="0"/>
              <a:t/>
            </a:r>
            <a:br>
              <a:rPr lang="en-US" dirty="0"/>
            </a:br>
            <a:r>
              <a:rPr lang="en-US" dirty="0"/>
              <a:t>Functional Behavior Analysis </a:t>
            </a:r>
          </a:p>
        </p:txBody>
      </p:sp>
      <p:sp>
        <p:nvSpPr>
          <p:cNvPr id="3" name="Content Placeholder 2"/>
          <p:cNvSpPr>
            <a:spLocks noGrp="1"/>
          </p:cNvSpPr>
          <p:nvPr>
            <p:ph idx="1"/>
          </p:nvPr>
        </p:nvSpPr>
        <p:spPr>
          <a:xfrm>
            <a:off x="228600" y="1600200"/>
            <a:ext cx="8458200" cy="4800600"/>
          </a:xfrm>
        </p:spPr>
        <p:txBody>
          <a:bodyPr>
            <a:normAutofit/>
          </a:bodyPr>
          <a:lstStyle/>
          <a:p>
            <a:endParaRPr lang="en-US" dirty="0"/>
          </a:p>
          <a:p>
            <a:pPr marL="0" indent="0">
              <a:buNone/>
            </a:pPr>
            <a:r>
              <a:rPr lang="en-US" b="1" dirty="0"/>
              <a:t>Functional behavior analysis-</a:t>
            </a:r>
            <a:r>
              <a:rPr lang="en-US" dirty="0"/>
              <a:t>-a structured, systematic, and objective method for determining the communicative function underlying a maladaptive behavior for intervention planning purposes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16</a:t>
            </a:fld>
            <a:endParaRPr lang="en-US"/>
          </a:p>
        </p:txBody>
      </p:sp>
    </p:spTree>
    <p:extLst>
      <p:ext uri="{BB962C8B-B14F-4D97-AF65-F5344CB8AC3E}">
        <p14:creationId xmlns:p14="http://schemas.microsoft.com/office/powerpoint/2010/main" val="2701337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unctional behavior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858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7D4484C-7DD8-4E7B-A7E6-07CF6F41CF9C}" type="slidenum">
              <a:rPr lang="en-US" smtClean="0"/>
              <a:pPr/>
              <a:t>17</a:t>
            </a:fld>
            <a:endParaRPr lang="en-US"/>
          </a:p>
        </p:txBody>
      </p:sp>
    </p:spTree>
    <p:extLst>
      <p:ext uri="{BB962C8B-B14F-4D97-AF65-F5344CB8AC3E}">
        <p14:creationId xmlns:p14="http://schemas.microsoft.com/office/powerpoint/2010/main" val="262443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Components of an FBA </a:t>
            </a:r>
          </a:p>
        </p:txBody>
      </p:sp>
      <p:sp>
        <p:nvSpPr>
          <p:cNvPr id="3" name="Content Placeholder 2"/>
          <p:cNvSpPr>
            <a:spLocks noGrp="1"/>
          </p:cNvSpPr>
          <p:nvPr>
            <p:ph idx="1"/>
          </p:nvPr>
        </p:nvSpPr>
        <p:spPr>
          <a:xfrm>
            <a:off x="457200" y="1600200"/>
            <a:ext cx="8229600" cy="4756150"/>
          </a:xfrm>
        </p:spPr>
        <p:txBody>
          <a:bodyPr>
            <a:normAutofit fontScale="85000" lnSpcReduction="10000"/>
          </a:bodyPr>
          <a:lstStyle/>
          <a:p>
            <a:pPr marL="514350" indent="-457200"/>
            <a:r>
              <a:rPr lang="en-US" dirty="0"/>
              <a:t>describe the interfering or problem behavior</a:t>
            </a:r>
          </a:p>
          <a:p>
            <a:pPr marL="514350" indent="-457200"/>
            <a:r>
              <a:rPr lang="en-US" dirty="0"/>
              <a:t>identify antecedents and consequences </a:t>
            </a:r>
          </a:p>
          <a:p>
            <a:pPr marL="514350" indent="-457200"/>
            <a:r>
              <a:rPr lang="en-US" dirty="0"/>
              <a:t>consider the function of the behavior</a:t>
            </a:r>
          </a:p>
          <a:p>
            <a:pPr marL="514350" indent="-457200"/>
            <a:r>
              <a:rPr lang="en-US" dirty="0"/>
              <a:t>design intervention to replace behavior with a more adaptive behavior serving a similar function</a:t>
            </a:r>
          </a:p>
          <a:p>
            <a:pPr marL="57150" indent="0">
              <a:buNone/>
            </a:pPr>
            <a:endParaRPr lang="en-US" dirty="0"/>
          </a:p>
          <a:p>
            <a:pPr marL="57150" indent="0">
              <a:buNone/>
            </a:pPr>
            <a:r>
              <a:rPr lang="en-US" dirty="0"/>
              <a:t>Often most helpful with considering function of: </a:t>
            </a:r>
          </a:p>
          <a:p>
            <a:pPr marL="914400" lvl="2" indent="0">
              <a:buNone/>
            </a:pPr>
            <a:r>
              <a:rPr lang="en-US" dirty="0"/>
              <a:t>self-injury			elopement </a:t>
            </a:r>
          </a:p>
          <a:p>
            <a:pPr marL="914400" lvl="2" indent="0">
              <a:buNone/>
            </a:pPr>
            <a:r>
              <a:rPr lang="en-US" dirty="0"/>
              <a:t>aggression towards others		destructive behaviors </a:t>
            </a:r>
          </a:p>
          <a:p>
            <a:pPr marL="914400" lvl="2" indent="0">
              <a:buNone/>
            </a:pPr>
            <a:endParaRPr lang="en-US" sz="1200" dirty="0"/>
          </a:p>
          <a:p>
            <a:pPr marL="114300" indent="0">
              <a:buNone/>
            </a:pPr>
            <a:r>
              <a:rPr lang="en-US" b="1" dirty="0"/>
              <a:t>Data collection </a:t>
            </a:r>
            <a:r>
              <a:rPr lang="en-US" dirty="0"/>
              <a:t>is an important part of the FBA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18</a:t>
            </a:fld>
            <a:endParaRPr lang="en-US"/>
          </a:p>
        </p:txBody>
      </p:sp>
    </p:spTree>
    <p:extLst>
      <p:ext uri="{BB962C8B-B14F-4D97-AF65-F5344CB8AC3E}">
        <p14:creationId xmlns:p14="http://schemas.microsoft.com/office/powerpoint/2010/main" val="1221961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81000"/>
            <a:ext cx="7762250" cy="5836018"/>
          </a:xfrm>
        </p:spPr>
      </p:pic>
      <p:sp>
        <p:nvSpPr>
          <p:cNvPr id="3" name="Slide Number Placeholder 2"/>
          <p:cNvSpPr>
            <a:spLocks noGrp="1"/>
          </p:cNvSpPr>
          <p:nvPr>
            <p:ph type="sldNum" sz="quarter" idx="12"/>
          </p:nvPr>
        </p:nvSpPr>
        <p:spPr/>
        <p:txBody>
          <a:bodyPr/>
          <a:lstStyle/>
          <a:p>
            <a:fld id="{27D4484C-7DD8-4E7B-A7E6-07CF6F41CF9C}" type="slidenum">
              <a:rPr lang="en-US" smtClean="0"/>
              <a:pPr/>
              <a:t>19</a:t>
            </a:fld>
            <a:endParaRPr lang="en-US"/>
          </a:p>
        </p:txBody>
      </p:sp>
    </p:spTree>
    <p:extLst>
      <p:ext uri="{BB962C8B-B14F-4D97-AF65-F5344CB8AC3E}">
        <p14:creationId xmlns:p14="http://schemas.microsoft.com/office/powerpoint/2010/main" val="240368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8A3F9-19D5-4789-975C-1CCFEC4FDD0B}"/>
              </a:ext>
            </a:extLst>
          </p:cNvPr>
          <p:cNvSpPr>
            <a:spLocks noGrp="1"/>
          </p:cNvSpPr>
          <p:nvPr>
            <p:ph type="title"/>
          </p:nvPr>
        </p:nvSpPr>
        <p:spPr/>
        <p:txBody>
          <a:bodyPr>
            <a:normAutofit/>
          </a:bodyPr>
          <a:lstStyle/>
          <a:p>
            <a:r>
              <a:rPr lang="en-US" dirty="0"/>
              <a:t>What is Challenging Behavior	</a:t>
            </a:r>
          </a:p>
        </p:txBody>
      </p:sp>
      <p:sp>
        <p:nvSpPr>
          <p:cNvPr id="3" name="Content Placeholder 2">
            <a:extLst>
              <a:ext uri="{FF2B5EF4-FFF2-40B4-BE49-F238E27FC236}">
                <a16:creationId xmlns:a16="http://schemas.microsoft.com/office/drawing/2014/main" id="{475ED783-C69F-406A-AD45-D0608AE9A548}"/>
              </a:ext>
            </a:extLst>
          </p:cNvPr>
          <p:cNvSpPr>
            <a:spLocks noGrp="1"/>
          </p:cNvSpPr>
          <p:nvPr>
            <p:ph idx="1"/>
          </p:nvPr>
        </p:nvSpPr>
        <p:spPr/>
        <p:txBody>
          <a:bodyPr/>
          <a:lstStyle/>
          <a:p>
            <a:pPr marL="0" indent="0">
              <a:buNone/>
            </a:pPr>
            <a:r>
              <a:rPr lang="en-US" dirty="0"/>
              <a:t>Defined differently by different people</a:t>
            </a:r>
          </a:p>
          <a:p>
            <a:pPr marL="0" indent="0">
              <a:buNone/>
            </a:pPr>
            <a:endParaRPr lang="en-US" dirty="0"/>
          </a:p>
          <a:p>
            <a:pPr marL="0" indent="0">
              <a:buNone/>
            </a:pPr>
            <a:endParaRPr lang="en-US" b="1" dirty="0"/>
          </a:p>
          <a:p>
            <a:pPr marL="0" indent="0">
              <a:buNone/>
            </a:pPr>
            <a:r>
              <a:rPr lang="en-US" b="1" dirty="0"/>
              <a:t>For our purposes: </a:t>
            </a:r>
          </a:p>
          <a:p>
            <a:pPr marL="0" indent="0">
              <a:buNone/>
            </a:pPr>
            <a:endParaRPr lang="en-US" dirty="0"/>
          </a:p>
          <a:p>
            <a:pPr marL="0" indent="0">
              <a:buNone/>
            </a:pPr>
            <a:r>
              <a:rPr lang="en-US" dirty="0"/>
              <a:t>Challenging behavior is behavior that has an </a:t>
            </a:r>
            <a:r>
              <a:rPr lang="en-US" b="1" i="1" dirty="0"/>
              <a:t>impact</a:t>
            </a:r>
            <a:r>
              <a:rPr lang="en-US" dirty="0"/>
              <a:t> on one’s quality of life</a:t>
            </a:r>
          </a:p>
          <a:p>
            <a:pPr marL="0" indent="0">
              <a:buNone/>
            </a:pPr>
            <a:endParaRPr lang="en-US" dirty="0"/>
          </a:p>
        </p:txBody>
      </p:sp>
      <p:sp>
        <p:nvSpPr>
          <p:cNvPr id="4" name="Slide Number Placeholder 3">
            <a:extLst>
              <a:ext uri="{FF2B5EF4-FFF2-40B4-BE49-F238E27FC236}">
                <a16:creationId xmlns:a16="http://schemas.microsoft.com/office/drawing/2014/main" id="{C3466AEF-F2AD-4066-BBDE-AD118A078A8F}"/>
              </a:ext>
            </a:extLst>
          </p:cNvPr>
          <p:cNvSpPr>
            <a:spLocks noGrp="1"/>
          </p:cNvSpPr>
          <p:nvPr>
            <p:ph type="sldNum" sz="quarter" idx="12"/>
          </p:nvPr>
        </p:nvSpPr>
        <p:spPr/>
        <p:txBody>
          <a:bodyPr/>
          <a:lstStyle/>
          <a:p>
            <a:fld id="{27D4484C-7DD8-4E7B-A7E6-07CF6F41CF9C}" type="slidenum">
              <a:rPr lang="en-US" smtClean="0"/>
              <a:pPr/>
              <a:t>2</a:t>
            </a:fld>
            <a:endParaRPr lang="en-US" dirty="0"/>
          </a:p>
        </p:txBody>
      </p:sp>
    </p:spTree>
    <p:extLst>
      <p:ext uri="{BB962C8B-B14F-4D97-AF65-F5344CB8AC3E}">
        <p14:creationId xmlns:p14="http://schemas.microsoft.com/office/powerpoint/2010/main" val="2570579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FA20-2E0E-48D2-BD08-08673DCD226C}"/>
              </a:ext>
            </a:extLst>
          </p:cNvPr>
          <p:cNvSpPr>
            <a:spLocks noGrp="1"/>
          </p:cNvSpPr>
          <p:nvPr>
            <p:ph type="title"/>
          </p:nvPr>
        </p:nvSpPr>
        <p:spPr/>
        <p:txBody>
          <a:bodyPr/>
          <a:lstStyle/>
          <a:p>
            <a:r>
              <a:rPr lang="en-US" dirty="0"/>
              <a:t>“FBAs” in the Home </a:t>
            </a:r>
          </a:p>
        </p:txBody>
      </p:sp>
      <p:sp>
        <p:nvSpPr>
          <p:cNvPr id="3" name="Content Placeholder 2">
            <a:extLst>
              <a:ext uri="{FF2B5EF4-FFF2-40B4-BE49-F238E27FC236}">
                <a16:creationId xmlns:a16="http://schemas.microsoft.com/office/drawing/2014/main" id="{651EB35E-076A-4A52-922E-C5CD0744ACD6}"/>
              </a:ext>
            </a:extLst>
          </p:cNvPr>
          <p:cNvSpPr>
            <a:spLocks noGrp="1"/>
          </p:cNvSpPr>
          <p:nvPr>
            <p:ph idx="1"/>
          </p:nvPr>
        </p:nvSpPr>
        <p:spPr/>
        <p:txBody>
          <a:bodyPr>
            <a:normAutofit fontScale="92500"/>
          </a:bodyPr>
          <a:lstStyle/>
          <a:p>
            <a:r>
              <a:rPr lang="en-US" dirty="0"/>
              <a:t>Was this sudden?  (consider illness, a change)</a:t>
            </a:r>
          </a:p>
          <a:p>
            <a:r>
              <a:rPr lang="en-US" dirty="0"/>
              <a:t>Rule out medical / physical problems</a:t>
            </a:r>
          </a:p>
          <a:p>
            <a:r>
              <a:rPr lang="en-US" dirty="0"/>
              <a:t>What are they trying to communicate?</a:t>
            </a:r>
          </a:p>
          <a:p>
            <a:r>
              <a:rPr lang="en-US" dirty="0"/>
              <a:t>Is this happening in certain places or at certain times?</a:t>
            </a:r>
          </a:p>
          <a:p>
            <a:r>
              <a:rPr lang="en-US" dirty="0"/>
              <a:t>What happened before and after the behavior?</a:t>
            </a:r>
          </a:p>
          <a:p>
            <a:r>
              <a:rPr lang="en-US" dirty="0"/>
              <a:t>What was my response?  (attention, giving in)</a:t>
            </a:r>
          </a:p>
          <a:p>
            <a:r>
              <a:rPr lang="en-US" dirty="0"/>
              <a:t>What did they gain?</a:t>
            </a:r>
          </a:p>
        </p:txBody>
      </p:sp>
      <p:sp>
        <p:nvSpPr>
          <p:cNvPr id="4" name="Slide Number Placeholder 3">
            <a:extLst>
              <a:ext uri="{FF2B5EF4-FFF2-40B4-BE49-F238E27FC236}">
                <a16:creationId xmlns:a16="http://schemas.microsoft.com/office/drawing/2014/main" id="{09876546-03B1-4A53-92EB-8E9D87CFC0F5}"/>
              </a:ext>
            </a:extLst>
          </p:cNvPr>
          <p:cNvSpPr>
            <a:spLocks noGrp="1"/>
          </p:cNvSpPr>
          <p:nvPr>
            <p:ph type="sldNum" sz="quarter" idx="12"/>
          </p:nvPr>
        </p:nvSpPr>
        <p:spPr/>
        <p:txBody>
          <a:bodyPr/>
          <a:lstStyle/>
          <a:p>
            <a:fld id="{27D4484C-7DD8-4E7B-A7E6-07CF6F41CF9C}" type="slidenum">
              <a:rPr lang="en-US" smtClean="0"/>
              <a:pPr/>
              <a:t>20</a:t>
            </a:fld>
            <a:endParaRPr lang="en-US" dirty="0"/>
          </a:p>
        </p:txBody>
      </p:sp>
    </p:spTree>
    <p:extLst>
      <p:ext uri="{BB962C8B-B14F-4D97-AF65-F5344CB8AC3E}">
        <p14:creationId xmlns:p14="http://schemas.microsoft.com/office/powerpoint/2010/main" val="1239975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392"/>
            <a:ext cx="8229600" cy="1119207"/>
          </a:xfrm>
        </p:spPr>
        <p:txBody>
          <a:bodyPr>
            <a:normAutofit fontScale="90000"/>
          </a:bodyPr>
          <a:lstStyle/>
          <a:p>
            <a:r>
              <a:rPr lang="en-US" dirty="0"/>
              <a:t>Most Common Behavioral Functions</a:t>
            </a:r>
            <a:br>
              <a:rPr lang="en-US" dirty="0"/>
            </a:b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a:t>Social attention</a:t>
            </a:r>
          </a:p>
          <a:p>
            <a:r>
              <a:rPr lang="en-US" dirty="0"/>
              <a:t>Desired object (tangible reinforcement)</a:t>
            </a:r>
          </a:p>
          <a:p>
            <a:r>
              <a:rPr lang="en-US" dirty="0"/>
              <a:t>Escape </a:t>
            </a:r>
          </a:p>
          <a:p>
            <a:r>
              <a:rPr lang="en-US" dirty="0"/>
              <a:t>Nonsocial reinforcement </a:t>
            </a:r>
          </a:p>
          <a:p>
            <a:r>
              <a:rPr lang="en-US" dirty="0"/>
              <a:t>Physical discomfort</a:t>
            </a:r>
          </a:p>
          <a:p>
            <a:r>
              <a:rPr lang="en-US" dirty="0"/>
              <a:t>Sensory avoidance</a:t>
            </a:r>
          </a:p>
          <a:p>
            <a:r>
              <a:rPr lang="en-US" dirty="0"/>
              <a:t>Sensory input </a:t>
            </a:r>
          </a:p>
          <a:p>
            <a:pPr marL="0" indent="0">
              <a:buNone/>
            </a:pPr>
            <a:endParaRPr lang="en-US" sz="1800" dirty="0"/>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21</a:t>
            </a:fld>
            <a:endParaRPr lang="en-US"/>
          </a:p>
        </p:txBody>
      </p:sp>
    </p:spTree>
    <p:extLst>
      <p:ext uri="{BB962C8B-B14F-4D97-AF65-F5344CB8AC3E}">
        <p14:creationId xmlns:p14="http://schemas.microsoft.com/office/powerpoint/2010/main" val="129650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33393"/>
            <a:ext cx="8229600" cy="1143000"/>
          </a:xfrm>
        </p:spPr>
        <p:txBody>
          <a:bodyPr>
            <a:normAutofit fontScale="90000"/>
          </a:bodyPr>
          <a:lstStyle/>
          <a:p>
            <a:r>
              <a:rPr lang="en-US" dirty="0"/>
              <a:t>Challenging Behavior is a Form of Communication  </a:t>
            </a:r>
          </a:p>
        </p:txBody>
      </p:sp>
      <p:sp>
        <p:nvSpPr>
          <p:cNvPr id="3" name="Content Placeholder 2"/>
          <p:cNvSpPr>
            <a:spLocks noGrp="1"/>
          </p:cNvSpPr>
          <p:nvPr>
            <p:ph idx="1"/>
          </p:nvPr>
        </p:nvSpPr>
        <p:spPr>
          <a:xfrm>
            <a:off x="457200" y="1905000"/>
            <a:ext cx="8458200" cy="4419600"/>
          </a:xfrm>
        </p:spPr>
        <p:txBody>
          <a:bodyPr>
            <a:normAutofit fontScale="92500" lnSpcReduction="10000"/>
          </a:bodyPr>
          <a:lstStyle/>
          <a:p>
            <a:pPr marL="0" indent="0">
              <a:buNone/>
            </a:pPr>
            <a:r>
              <a:rPr lang="en-US" dirty="0"/>
              <a:t>Teach a more functional form of communication </a:t>
            </a:r>
          </a:p>
          <a:p>
            <a:pPr marL="0" indent="0">
              <a:buNone/>
            </a:pPr>
            <a:endParaRPr lang="en-US" sz="2400" dirty="0"/>
          </a:p>
          <a:p>
            <a:pPr marL="0" indent="0">
              <a:buNone/>
            </a:pPr>
            <a:r>
              <a:rPr lang="en-US" sz="3000" dirty="0"/>
              <a:t>Replace inappropriate behavior or subtle communicative acts with more appropriate and effective communicative behaviors </a:t>
            </a:r>
          </a:p>
          <a:p>
            <a:pPr marL="0" indent="0">
              <a:buNone/>
            </a:pPr>
            <a:r>
              <a:rPr lang="en-US" b="1" dirty="0"/>
              <a:t>Communication Breakdown:</a:t>
            </a:r>
          </a:p>
          <a:p>
            <a:pPr lvl="1"/>
            <a:r>
              <a:rPr lang="en-US" dirty="0"/>
              <a:t>teach a more appropriate communication skill</a:t>
            </a:r>
          </a:p>
          <a:p>
            <a:pPr lvl="2"/>
            <a:r>
              <a:rPr lang="en-US" sz="2200" dirty="0"/>
              <a:t>e.g., pointing to or giving a cue card, vocalization, sign </a:t>
            </a:r>
          </a:p>
          <a:p>
            <a:pPr lvl="1"/>
            <a:r>
              <a:rPr lang="en-US" dirty="0"/>
              <a:t>use differential reinforcement of taught behavior</a:t>
            </a:r>
          </a:p>
          <a:p>
            <a:pPr lvl="1"/>
            <a:r>
              <a:rPr lang="en-US" dirty="0"/>
              <a:t>extinction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22</a:t>
            </a:fld>
            <a:endParaRPr lang="en-US"/>
          </a:p>
        </p:txBody>
      </p:sp>
    </p:spTree>
    <p:extLst>
      <p:ext uri="{BB962C8B-B14F-4D97-AF65-F5344CB8AC3E}">
        <p14:creationId xmlns:p14="http://schemas.microsoft.com/office/powerpoint/2010/main" val="1526009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8230"/>
            <a:ext cx="8229600" cy="1143000"/>
          </a:xfrm>
        </p:spPr>
        <p:txBody>
          <a:bodyPr>
            <a:normAutofit fontScale="90000"/>
          </a:bodyPr>
          <a:lstStyle/>
          <a:p>
            <a:r>
              <a:rPr lang="en-US" dirty="0"/>
              <a:t>**Positive Strategies for Supporting Behavior Improvement**</a:t>
            </a:r>
          </a:p>
        </p:txBody>
      </p:sp>
      <p:sp>
        <p:nvSpPr>
          <p:cNvPr id="3" name="Content Placeholder 2"/>
          <p:cNvSpPr>
            <a:spLocks noGrp="1"/>
          </p:cNvSpPr>
          <p:nvPr>
            <p:ph idx="1"/>
          </p:nvPr>
        </p:nvSpPr>
        <p:spPr>
          <a:xfrm>
            <a:off x="457200" y="2057400"/>
            <a:ext cx="8229600" cy="4800600"/>
          </a:xfrm>
        </p:spPr>
        <p:txBody>
          <a:bodyPr>
            <a:normAutofit fontScale="92500" lnSpcReduction="10000"/>
          </a:bodyPr>
          <a:lstStyle/>
          <a:p>
            <a:r>
              <a:rPr lang="en-US" dirty="0"/>
              <a:t>Embrace a mindset that is preventative rather than in response to behavior   </a:t>
            </a:r>
          </a:p>
          <a:p>
            <a:r>
              <a:rPr lang="en-US" dirty="0"/>
              <a:t>Set expectations by saying what you want to see instead of what not to do</a:t>
            </a:r>
          </a:p>
          <a:p>
            <a:pPr marL="0" indent="0">
              <a:buNone/>
            </a:pPr>
            <a:r>
              <a:rPr lang="en-US" dirty="0"/>
              <a:t>          </a:t>
            </a:r>
            <a:r>
              <a:rPr lang="en-US" sz="2600" dirty="0"/>
              <a:t>“Thank you for staying next to me when we go into this 	store” instead of “Don’t run away from me in the store” </a:t>
            </a:r>
          </a:p>
          <a:p>
            <a:r>
              <a:rPr lang="en-US" dirty="0"/>
              <a:t>Praise and encouragement should be frequent </a:t>
            </a:r>
            <a:endParaRPr lang="en-US" b="1" dirty="0"/>
          </a:p>
          <a:p>
            <a:r>
              <a:rPr lang="en-US" dirty="0"/>
              <a:t>Praise should be specific, not generic </a:t>
            </a:r>
          </a:p>
          <a:p>
            <a:pPr marL="0" indent="0">
              <a:buNone/>
            </a:pPr>
            <a:r>
              <a:rPr lang="en-US" dirty="0"/>
              <a:t>	</a:t>
            </a:r>
            <a:r>
              <a:rPr lang="en-US" sz="2600" dirty="0"/>
              <a:t>“Great job putting away the dishes,” </a:t>
            </a:r>
          </a:p>
          <a:p>
            <a:pPr marL="0" indent="0">
              <a:buNone/>
            </a:pPr>
            <a:r>
              <a:rPr lang="en-US" sz="2600" dirty="0"/>
              <a:t>	instead of “Good job”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23</a:t>
            </a:fld>
            <a:endParaRPr lang="en-US"/>
          </a:p>
        </p:txBody>
      </p:sp>
    </p:spTree>
    <p:extLst>
      <p:ext uri="{BB962C8B-B14F-4D97-AF65-F5344CB8AC3E}">
        <p14:creationId xmlns:p14="http://schemas.microsoft.com/office/powerpoint/2010/main" val="2815257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normAutofit/>
          </a:bodyPr>
          <a:lstStyle/>
          <a:p>
            <a:r>
              <a:rPr lang="en-US" sz="4200" dirty="0"/>
              <a:t>Positive Strategies (continued)</a:t>
            </a:r>
          </a:p>
        </p:txBody>
      </p:sp>
      <p:sp>
        <p:nvSpPr>
          <p:cNvPr id="3" name="Content Placeholder 2"/>
          <p:cNvSpPr>
            <a:spLocks noGrp="1"/>
          </p:cNvSpPr>
          <p:nvPr>
            <p:ph idx="1"/>
          </p:nvPr>
        </p:nvSpPr>
        <p:spPr>
          <a:xfrm>
            <a:off x="381000" y="1600200"/>
            <a:ext cx="8229600" cy="4800600"/>
          </a:xfrm>
        </p:spPr>
        <p:txBody>
          <a:bodyPr>
            <a:normAutofit/>
          </a:bodyPr>
          <a:lstStyle/>
          <a:p>
            <a:r>
              <a:rPr lang="en-US" dirty="0"/>
              <a:t>Validate emotions and/or give language to teach self expression </a:t>
            </a:r>
          </a:p>
          <a:p>
            <a:pPr marL="0" indent="0">
              <a:buNone/>
            </a:pPr>
            <a:r>
              <a:rPr lang="en-US" dirty="0"/>
              <a:t>        </a:t>
            </a:r>
            <a:r>
              <a:rPr lang="en-US" sz="2800" dirty="0"/>
              <a:t>“I know you wanted to see the movie and now              	you are feeling angry that it is sold out.” </a:t>
            </a:r>
            <a:endParaRPr lang="en-US" sz="2800" b="1" dirty="0"/>
          </a:p>
          <a:p>
            <a:r>
              <a:rPr lang="en-US" dirty="0"/>
              <a:t>Ignore low level behaviors</a:t>
            </a:r>
          </a:p>
          <a:p>
            <a:pPr lvl="1"/>
            <a:r>
              <a:rPr lang="en-US" dirty="0"/>
              <a:t>whining, fidgeting, noises, repetitive behaviors  </a:t>
            </a:r>
          </a:p>
          <a:p>
            <a:r>
              <a:rPr lang="en-US" dirty="0"/>
              <a:t>Differentiate attention toward positive or prosocial behaviors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24</a:t>
            </a:fld>
            <a:endParaRPr lang="en-US"/>
          </a:p>
        </p:txBody>
      </p:sp>
    </p:spTree>
    <p:extLst>
      <p:ext uri="{BB962C8B-B14F-4D97-AF65-F5344CB8AC3E}">
        <p14:creationId xmlns:p14="http://schemas.microsoft.com/office/powerpoint/2010/main" val="1452689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8401-305B-4B1F-8F53-704BE138E06B}"/>
              </a:ext>
            </a:extLst>
          </p:cNvPr>
          <p:cNvSpPr>
            <a:spLocks noGrp="1"/>
          </p:cNvSpPr>
          <p:nvPr>
            <p:ph type="title"/>
          </p:nvPr>
        </p:nvSpPr>
        <p:spPr/>
        <p:txBody>
          <a:bodyPr/>
          <a:lstStyle/>
          <a:p>
            <a:r>
              <a:rPr lang="en-US" dirty="0"/>
              <a:t>Positive Strategies (continued)</a:t>
            </a:r>
          </a:p>
        </p:txBody>
      </p:sp>
      <p:sp>
        <p:nvSpPr>
          <p:cNvPr id="3" name="Content Placeholder 2">
            <a:extLst>
              <a:ext uri="{FF2B5EF4-FFF2-40B4-BE49-F238E27FC236}">
                <a16:creationId xmlns:a16="http://schemas.microsoft.com/office/drawing/2014/main" id="{F40DC6E1-3634-492B-88DC-34CA7C9E3878}"/>
              </a:ext>
            </a:extLst>
          </p:cNvPr>
          <p:cNvSpPr>
            <a:spLocks noGrp="1"/>
          </p:cNvSpPr>
          <p:nvPr>
            <p:ph idx="1"/>
          </p:nvPr>
        </p:nvSpPr>
        <p:spPr>
          <a:xfrm>
            <a:off x="457200" y="1371600"/>
            <a:ext cx="8153400" cy="4876800"/>
          </a:xfrm>
        </p:spPr>
        <p:txBody>
          <a:bodyPr>
            <a:normAutofit/>
          </a:bodyPr>
          <a:lstStyle/>
          <a:p>
            <a:r>
              <a:rPr lang="en-US" dirty="0"/>
              <a:t>Use positive language </a:t>
            </a:r>
          </a:p>
          <a:p>
            <a:endParaRPr lang="en-US" dirty="0"/>
          </a:p>
          <a:p>
            <a:r>
              <a:rPr lang="en-US" dirty="0"/>
              <a:t>Avoid Saying </a:t>
            </a:r>
            <a:r>
              <a:rPr lang="en-US" i="1" dirty="0"/>
              <a:t>No</a:t>
            </a:r>
            <a:r>
              <a:rPr lang="en-US" dirty="0"/>
              <a:t>, </a:t>
            </a:r>
            <a:r>
              <a:rPr lang="en-US" i="1" dirty="0"/>
              <a:t>Don’t</a:t>
            </a:r>
            <a:r>
              <a:rPr lang="en-US" dirty="0"/>
              <a:t>, and </a:t>
            </a:r>
            <a:r>
              <a:rPr lang="en-US" i="1" dirty="0"/>
              <a:t>Stop</a:t>
            </a:r>
          </a:p>
          <a:p>
            <a:pPr marL="457200" lvl="1" indent="0">
              <a:buNone/>
            </a:pPr>
            <a:r>
              <a:rPr lang="en-US" dirty="0"/>
              <a:t>“I like how you said excuse me,” or “Thank you for covering your mouth,” instead of, “No burping!”</a:t>
            </a:r>
          </a:p>
          <a:p>
            <a:pPr marL="457200" lvl="1" indent="0">
              <a:buNone/>
            </a:pPr>
            <a:endParaRPr lang="en-US" dirty="0"/>
          </a:p>
          <a:p>
            <a:pPr marL="457200" lvl="1" indent="0">
              <a:buNone/>
            </a:pPr>
            <a:r>
              <a:rPr lang="en-US" dirty="0"/>
              <a:t>“Joe, it is time to load the dishwasher,” instead of “No yelling”</a:t>
            </a:r>
          </a:p>
          <a:p>
            <a:endParaRPr lang="en-US" dirty="0"/>
          </a:p>
        </p:txBody>
      </p:sp>
      <p:sp>
        <p:nvSpPr>
          <p:cNvPr id="4" name="Slide Number Placeholder 3">
            <a:extLst>
              <a:ext uri="{FF2B5EF4-FFF2-40B4-BE49-F238E27FC236}">
                <a16:creationId xmlns:a16="http://schemas.microsoft.com/office/drawing/2014/main" id="{FB60D5D2-0D5B-4321-AF53-ECDBB9AAC7B2}"/>
              </a:ext>
            </a:extLst>
          </p:cNvPr>
          <p:cNvSpPr>
            <a:spLocks noGrp="1"/>
          </p:cNvSpPr>
          <p:nvPr>
            <p:ph type="sldNum" sz="quarter" idx="12"/>
          </p:nvPr>
        </p:nvSpPr>
        <p:spPr/>
        <p:txBody>
          <a:bodyPr/>
          <a:lstStyle/>
          <a:p>
            <a:fld id="{27D4484C-7DD8-4E7B-A7E6-07CF6F41CF9C}" type="slidenum">
              <a:rPr lang="en-US" smtClean="0"/>
              <a:pPr/>
              <a:t>25</a:t>
            </a:fld>
            <a:endParaRPr lang="en-US" dirty="0"/>
          </a:p>
        </p:txBody>
      </p:sp>
    </p:spTree>
    <p:extLst>
      <p:ext uri="{BB962C8B-B14F-4D97-AF65-F5344CB8AC3E}">
        <p14:creationId xmlns:p14="http://schemas.microsoft.com/office/powerpoint/2010/main" val="2346693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Response Interruption/Redirection</a:t>
            </a:r>
          </a:p>
        </p:txBody>
      </p:sp>
      <p:sp>
        <p:nvSpPr>
          <p:cNvPr id="3" name="Content Placeholder 2"/>
          <p:cNvSpPr>
            <a:spLocks noGrp="1"/>
          </p:cNvSpPr>
          <p:nvPr>
            <p:ph idx="1"/>
          </p:nvPr>
        </p:nvSpPr>
        <p:spPr/>
        <p:txBody>
          <a:bodyPr>
            <a:normAutofit fontScale="85000" lnSpcReduction="20000"/>
          </a:bodyPr>
          <a:lstStyle/>
          <a:p>
            <a:r>
              <a:rPr lang="en-US" dirty="0"/>
              <a:t>Use of a prompt, comment, or distractors when an unwanted behavior is occurring to divert attention away from the behavior</a:t>
            </a:r>
          </a:p>
          <a:p>
            <a:r>
              <a:rPr lang="en-US" dirty="0"/>
              <a:t>Most often used to address behaviors that are repetitive, stereotypical, and/or self-injurious and/or thoughts that are perseverative </a:t>
            </a:r>
          </a:p>
          <a:p>
            <a:r>
              <a:rPr lang="en-US" dirty="0"/>
              <a:t>Interrupt behavior and direct to more appropriate, alternative behavior </a:t>
            </a:r>
          </a:p>
          <a:p>
            <a:pPr lvl="1"/>
            <a:r>
              <a:rPr lang="en-US" dirty="0"/>
              <a:t>typically used for behaviors that are not maintained by attention or escape</a:t>
            </a:r>
          </a:p>
          <a:p>
            <a:pPr lvl="1"/>
            <a:r>
              <a:rPr lang="en-US" dirty="0"/>
              <a:t>such behaviors are often maintained by sensory reinforcement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26</a:t>
            </a:fld>
            <a:endParaRPr lang="en-US"/>
          </a:p>
        </p:txBody>
      </p:sp>
    </p:spTree>
    <p:extLst>
      <p:ext uri="{BB962C8B-B14F-4D97-AF65-F5344CB8AC3E}">
        <p14:creationId xmlns:p14="http://schemas.microsoft.com/office/powerpoint/2010/main" val="3834877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C88D-6F67-4A2B-A2C5-B73544A492B0}"/>
              </a:ext>
            </a:extLst>
          </p:cNvPr>
          <p:cNvSpPr>
            <a:spLocks noGrp="1"/>
          </p:cNvSpPr>
          <p:nvPr>
            <p:ph type="title"/>
          </p:nvPr>
        </p:nvSpPr>
        <p:spPr/>
        <p:txBody>
          <a:bodyPr/>
          <a:lstStyle/>
          <a:p>
            <a:r>
              <a:rPr lang="en-US" dirty="0"/>
              <a:t>Positive De-escalation</a:t>
            </a:r>
          </a:p>
        </p:txBody>
      </p:sp>
      <p:sp>
        <p:nvSpPr>
          <p:cNvPr id="3" name="Content Placeholder 2">
            <a:extLst>
              <a:ext uri="{FF2B5EF4-FFF2-40B4-BE49-F238E27FC236}">
                <a16:creationId xmlns:a16="http://schemas.microsoft.com/office/drawing/2014/main" id="{785B3DC8-B181-40D7-9011-D9ACBE8BE759}"/>
              </a:ext>
            </a:extLst>
          </p:cNvPr>
          <p:cNvSpPr>
            <a:spLocks noGrp="1"/>
          </p:cNvSpPr>
          <p:nvPr>
            <p:ph idx="1"/>
          </p:nvPr>
        </p:nvSpPr>
        <p:spPr>
          <a:xfrm>
            <a:off x="457200" y="1295400"/>
            <a:ext cx="8229600" cy="5060950"/>
          </a:xfrm>
        </p:spPr>
        <p:txBody>
          <a:bodyPr>
            <a:normAutofit fontScale="92500"/>
          </a:bodyPr>
          <a:lstStyle/>
          <a:p>
            <a:r>
              <a:rPr lang="en-US" dirty="0"/>
              <a:t>When behavior is escalating:</a:t>
            </a:r>
          </a:p>
          <a:p>
            <a:pPr lvl="1"/>
            <a:r>
              <a:rPr lang="en-US" dirty="0"/>
              <a:t>be aware of warning signs / triggers</a:t>
            </a:r>
          </a:p>
          <a:p>
            <a:pPr lvl="1"/>
            <a:r>
              <a:rPr lang="en-US" dirty="0"/>
              <a:t>reduce stressors in environment, if possible </a:t>
            </a:r>
          </a:p>
          <a:p>
            <a:pPr lvl="1"/>
            <a:r>
              <a:rPr lang="en-US" dirty="0"/>
              <a:t>reduce language (use simple, clear, concrete language)</a:t>
            </a:r>
          </a:p>
          <a:p>
            <a:pPr lvl="1"/>
            <a:r>
              <a:rPr lang="en-US" dirty="0"/>
              <a:t>pair words with visual support if possible </a:t>
            </a:r>
          </a:p>
          <a:p>
            <a:pPr lvl="1"/>
            <a:r>
              <a:rPr lang="en-US" dirty="0"/>
              <a:t>keep voice neutral</a:t>
            </a:r>
          </a:p>
          <a:p>
            <a:pPr lvl="1"/>
            <a:r>
              <a:rPr lang="en-US" dirty="0"/>
              <a:t>keep facial expression neutral </a:t>
            </a:r>
          </a:p>
          <a:p>
            <a:pPr lvl="1"/>
            <a:r>
              <a:rPr lang="en-US" dirty="0"/>
              <a:t>give space</a:t>
            </a:r>
          </a:p>
          <a:p>
            <a:pPr lvl="1"/>
            <a:r>
              <a:rPr lang="en-US" dirty="0"/>
              <a:t>give calming object</a:t>
            </a:r>
          </a:p>
          <a:p>
            <a:pPr lvl="1"/>
            <a:r>
              <a:rPr lang="en-US" dirty="0"/>
              <a:t>praise attempts to self-regulate or use strategies </a:t>
            </a:r>
          </a:p>
          <a:p>
            <a:endParaRPr lang="en-US" dirty="0"/>
          </a:p>
        </p:txBody>
      </p:sp>
      <p:sp>
        <p:nvSpPr>
          <p:cNvPr id="4" name="Slide Number Placeholder 3">
            <a:extLst>
              <a:ext uri="{FF2B5EF4-FFF2-40B4-BE49-F238E27FC236}">
                <a16:creationId xmlns:a16="http://schemas.microsoft.com/office/drawing/2014/main" id="{A3A29D5A-EBE0-4484-B0C1-9588B7180D1A}"/>
              </a:ext>
            </a:extLst>
          </p:cNvPr>
          <p:cNvSpPr>
            <a:spLocks noGrp="1"/>
          </p:cNvSpPr>
          <p:nvPr>
            <p:ph type="sldNum" sz="quarter" idx="12"/>
          </p:nvPr>
        </p:nvSpPr>
        <p:spPr/>
        <p:txBody>
          <a:bodyPr/>
          <a:lstStyle/>
          <a:p>
            <a:fld id="{27D4484C-7DD8-4E7B-A7E6-07CF6F41CF9C}" type="slidenum">
              <a:rPr lang="en-US" smtClean="0"/>
              <a:pPr/>
              <a:t>27</a:t>
            </a:fld>
            <a:endParaRPr lang="en-US" dirty="0"/>
          </a:p>
        </p:txBody>
      </p:sp>
    </p:spTree>
    <p:extLst>
      <p:ext uri="{BB962C8B-B14F-4D97-AF65-F5344CB8AC3E}">
        <p14:creationId xmlns:p14="http://schemas.microsoft.com/office/powerpoint/2010/main" val="19170073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3CDB2-0798-4129-9EEF-C9FA286E180E}"/>
              </a:ext>
            </a:extLst>
          </p:cNvPr>
          <p:cNvSpPr>
            <a:spLocks noGrp="1"/>
          </p:cNvSpPr>
          <p:nvPr>
            <p:ph type="title"/>
          </p:nvPr>
        </p:nvSpPr>
        <p:spPr/>
        <p:txBody>
          <a:bodyPr>
            <a:normAutofit fontScale="90000"/>
          </a:bodyPr>
          <a:lstStyle/>
          <a:p>
            <a:r>
              <a:rPr lang="en-US" dirty="0"/>
              <a:t>What NOT to do when </a:t>
            </a:r>
            <a:br>
              <a:rPr lang="en-US" dirty="0"/>
            </a:br>
            <a:r>
              <a:rPr lang="en-US" dirty="0"/>
              <a:t>Trying to De-escalate  	</a:t>
            </a:r>
          </a:p>
        </p:txBody>
      </p:sp>
      <p:sp>
        <p:nvSpPr>
          <p:cNvPr id="3" name="Content Placeholder 2">
            <a:extLst>
              <a:ext uri="{FF2B5EF4-FFF2-40B4-BE49-F238E27FC236}">
                <a16:creationId xmlns:a16="http://schemas.microsoft.com/office/drawing/2014/main" id="{4A63DD8B-D407-4507-93C8-81D703BCAD6A}"/>
              </a:ext>
            </a:extLst>
          </p:cNvPr>
          <p:cNvSpPr>
            <a:spLocks noGrp="1"/>
          </p:cNvSpPr>
          <p:nvPr>
            <p:ph idx="1"/>
          </p:nvPr>
        </p:nvSpPr>
        <p:spPr/>
        <p:txBody>
          <a:bodyPr/>
          <a:lstStyle/>
          <a:p>
            <a:r>
              <a:rPr lang="en-US" dirty="0"/>
              <a:t>Give into what they want</a:t>
            </a:r>
          </a:p>
          <a:p>
            <a:r>
              <a:rPr lang="en-US" dirty="0"/>
              <a:t>Show anger</a:t>
            </a:r>
          </a:p>
          <a:p>
            <a:r>
              <a:rPr lang="en-US" dirty="0"/>
              <a:t>Raise voice</a:t>
            </a:r>
          </a:p>
          <a:p>
            <a:r>
              <a:rPr lang="en-US" dirty="0"/>
              <a:t>Threaten or lecture</a:t>
            </a:r>
          </a:p>
          <a:p>
            <a:r>
              <a:rPr lang="en-US" dirty="0"/>
              <a:t>Physically intervene unless necessary for safety</a:t>
            </a:r>
          </a:p>
        </p:txBody>
      </p:sp>
      <p:sp>
        <p:nvSpPr>
          <p:cNvPr id="4" name="Slide Number Placeholder 3">
            <a:extLst>
              <a:ext uri="{FF2B5EF4-FFF2-40B4-BE49-F238E27FC236}">
                <a16:creationId xmlns:a16="http://schemas.microsoft.com/office/drawing/2014/main" id="{530C393D-31C6-49A7-8A93-44B6B26F11D9}"/>
              </a:ext>
            </a:extLst>
          </p:cNvPr>
          <p:cNvSpPr>
            <a:spLocks noGrp="1"/>
          </p:cNvSpPr>
          <p:nvPr>
            <p:ph type="sldNum" sz="quarter" idx="12"/>
          </p:nvPr>
        </p:nvSpPr>
        <p:spPr/>
        <p:txBody>
          <a:bodyPr/>
          <a:lstStyle/>
          <a:p>
            <a:fld id="{27D4484C-7DD8-4E7B-A7E6-07CF6F41CF9C}" type="slidenum">
              <a:rPr lang="en-US" smtClean="0"/>
              <a:pPr/>
              <a:t>28</a:t>
            </a:fld>
            <a:endParaRPr lang="en-US" dirty="0"/>
          </a:p>
        </p:txBody>
      </p:sp>
    </p:spTree>
    <p:extLst>
      <p:ext uri="{BB962C8B-B14F-4D97-AF65-F5344CB8AC3E}">
        <p14:creationId xmlns:p14="http://schemas.microsoft.com/office/powerpoint/2010/main" val="276638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Positive Strategies (continued)</a:t>
            </a:r>
          </a:p>
        </p:txBody>
      </p:sp>
      <p:sp>
        <p:nvSpPr>
          <p:cNvPr id="3" name="Content Placeholder 2"/>
          <p:cNvSpPr>
            <a:spLocks noGrp="1"/>
          </p:cNvSpPr>
          <p:nvPr>
            <p:ph idx="1"/>
          </p:nvPr>
        </p:nvSpPr>
        <p:spPr/>
        <p:txBody>
          <a:bodyPr/>
          <a:lstStyle/>
          <a:p>
            <a:r>
              <a:rPr lang="en-US" dirty="0"/>
              <a:t>Visual aids, photographs or video models are great ways to teach/show expected behavior</a:t>
            </a:r>
          </a:p>
          <a:p>
            <a:r>
              <a:rPr lang="en-US" dirty="0"/>
              <a:t>Provide opportunities for success </a:t>
            </a:r>
          </a:p>
          <a:p>
            <a:r>
              <a:rPr lang="en-US" sz="3000" dirty="0"/>
              <a:t>Schedule breaks throughout the day for preferred activities</a:t>
            </a:r>
          </a:p>
          <a:p>
            <a:r>
              <a:rPr lang="en-US" sz="3000" dirty="0"/>
              <a:t>Allow individual to request a break when needed</a:t>
            </a:r>
          </a:p>
          <a:p>
            <a:pPr lvl="1"/>
            <a:r>
              <a:rPr lang="en-US" sz="3000" dirty="0"/>
              <a:t>for less-verbal individuals make a visual break card available </a:t>
            </a:r>
          </a:p>
          <a:p>
            <a:endParaRPr lang="en-US" dirty="0"/>
          </a:p>
        </p:txBody>
      </p:sp>
      <p:sp>
        <p:nvSpPr>
          <p:cNvPr id="4" name="Slide Number Placeholder 3"/>
          <p:cNvSpPr>
            <a:spLocks noGrp="1"/>
          </p:cNvSpPr>
          <p:nvPr>
            <p:ph type="sldNum" sz="quarter" idx="12"/>
          </p:nvPr>
        </p:nvSpPr>
        <p:spPr/>
        <p:txBody>
          <a:bodyPr/>
          <a:lstStyle/>
          <a:p>
            <a:fld id="{27D4484C-7DD8-4E7B-A7E6-07CF6F41CF9C}" type="slidenum">
              <a:rPr lang="en-US" smtClean="0"/>
              <a:pPr/>
              <a:t>29</a:t>
            </a:fld>
            <a:endParaRPr lang="en-US"/>
          </a:p>
        </p:txBody>
      </p:sp>
    </p:spTree>
    <p:extLst>
      <p:ext uri="{BB962C8B-B14F-4D97-AF65-F5344CB8AC3E}">
        <p14:creationId xmlns:p14="http://schemas.microsoft.com/office/powerpoint/2010/main" val="725646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17832-2632-4F2C-BDE2-3B6C9FD22FE4}"/>
              </a:ext>
            </a:extLst>
          </p:cNvPr>
          <p:cNvSpPr>
            <a:spLocks noGrp="1"/>
          </p:cNvSpPr>
          <p:nvPr>
            <p:ph type="title"/>
          </p:nvPr>
        </p:nvSpPr>
        <p:spPr/>
        <p:txBody>
          <a:bodyPr>
            <a:normAutofit/>
          </a:bodyPr>
          <a:lstStyle/>
          <a:p>
            <a:r>
              <a:rPr lang="en-US" dirty="0"/>
              <a:t>Impact on the Individual / Self</a:t>
            </a:r>
          </a:p>
        </p:txBody>
      </p:sp>
      <p:sp>
        <p:nvSpPr>
          <p:cNvPr id="3" name="Content Placeholder 2">
            <a:extLst>
              <a:ext uri="{FF2B5EF4-FFF2-40B4-BE49-F238E27FC236}">
                <a16:creationId xmlns:a16="http://schemas.microsoft.com/office/drawing/2014/main" id="{702277A5-2672-416B-B187-3157D37A8AD4}"/>
              </a:ext>
            </a:extLst>
          </p:cNvPr>
          <p:cNvSpPr>
            <a:spLocks noGrp="1"/>
          </p:cNvSpPr>
          <p:nvPr>
            <p:ph idx="1"/>
          </p:nvPr>
        </p:nvSpPr>
        <p:spPr/>
        <p:txBody>
          <a:bodyPr/>
          <a:lstStyle/>
          <a:p>
            <a:r>
              <a:rPr lang="en-US" dirty="0"/>
              <a:t>Interferes with learning</a:t>
            </a:r>
          </a:p>
          <a:p>
            <a:r>
              <a:rPr lang="en-US" dirty="0"/>
              <a:t>Interferes with independence</a:t>
            </a:r>
          </a:p>
          <a:p>
            <a:r>
              <a:rPr lang="en-US" dirty="0"/>
              <a:t>Limits experiences (in the community, friendships, church)</a:t>
            </a:r>
          </a:p>
          <a:p>
            <a:r>
              <a:rPr lang="en-US" dirty="0"/>
              <a:t>Causes physical problems (self-injury, injury from aggression)</a:t>
            </a:r>
          </a:p>
          <a:p>
            <a:r>
              <a:rPr lang="en-US" dirty="0"/>
              <a:t>Reduces confidence / self-esteem</a:t>
            </a:r>
          </a:p>
          <a:p>
            <a:r>
              <a:rPr lang="en-US" dirty="0"/>
              <a:t>Causes isolation </a:t>
            </a:r>
          </a:p>
        </p:txBody>
      </p:sp>
      <p:sp>
        <p:nvSpPr>
          <p:cNvPr id="4" name="Slide Number Placeholder 3">
            <a:extLst>
              <a:ext uri="{FF2B5EF4-FFF2-40B4-BE49-F238E27FC236}">
                <a16:creationId xmlns:a16="http://schemas.microsoft.com/office/drawing/2014/main" id="{44DB093E-7D8E-4FD4-888A-F3E00E288B1A}"/>
              </a:ext>
            </a:extLst>
          </p:cNvPr>
          <p:cNvSpPr>
            <a:spLocks noGrp="1"/>
          </p:cNvSpPr>
          <p:nvPr>
            <p:ph type="sldNum" sz="quarter" idx="12"/>
          </p:nvPr>
        </p:nvSpPr>
        <p:spPr/>
        <p:txBody>
          <a:bodyPr/>
          <a:lstStyle/>
          <a:p>
            <a:fld id="{27D4484C-7DD8-4E7B-A7E6-07CF6F41CF9C}" type="slidenum">
              <a:rPr lang="en-US" smtClean="0"/>
              <a:pPr/>
              <a:t>3</a:t>
            </a:fld>
            <a:endParaRPr lang="en-US" dirty="0"/>
          </a:p>
        </p:txBody>
      </p:sp>
    </p:spTree>
    <p:extLst>
      <p:ext uri="{BB962C8B-B14F-4D97-AF65-F5344CB8AC3E}">
        <p14:creationId xmlns:p14="http://schemas.microsoft.com/office/powerpoint/2010/main" val="41766842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200" dirty="0"/>
              <a:t>Positive Strategies (continued)</a:t>
            </a:r>
          </a:p>
        </p:txBody>
      </p:sp>
      <p:sp>
        <p:nvSpPr>
          <p:cNvPr id="3" name="Content Placeholder 2"/>
          <p:cNvSpPr>
            <a:spLocks noGrp="1"/>
          </p:cNvSpPr>
          <p:nvPr>
            <p:ph idx="1"/>
          </p:nvPr>
        </p:nvSpPr>
        <p:spPr>
          <a:xfrm>
            <a:off x="381000" y="1676400"/>
            <a:ext cx="8382000" cy="4724400"/>
          </a:xfrm>
        </p:spPr>
        <p:txBody>
          <a:bodyPr>
            <a:normAutofit/>
          </a:bodyPr>
          <a:lstStyle/>
          <a:p>
            <a:r>
              <a:rPr lang="en-US" dirty="0"/>
              <a:t>Provide opportunities for choice making (available choices can be controlled)</a:t>
            </a:r>
          </a:p>
          <a:p>
            <a:r>
              <a:rPr lang="en-US" dirty="0"/>
              <a:t>Establish a reward system consistent with the individual’s level of understanding</a:t>
            </a:r>
          </a:p>
          <a:p>
            <a:r>
              <a:rPr lang="en-US" dirty="0"/>
              <a:t>Allow time to do their preference </a:t>
            </a:r>
          </a:p>
          <a:p>
            <a:pPr lvl="1"/>
            <a:r>
              <a:rPr lang="en-US" dirty="0"/>
              <a:t>repetitive behavior, discussion of restricted interest, playing/looking at restricted interests  </a:t>
            </a:r>
          </a:p>
          <a:p>
            <a:pPr marL="914400" lvl="2" indent="0">
              <a:buNone/>
            </a:pPr>
            <a:r>
              <a:rPr lang="en-US" sz="2600" dirty="0"/>
              <a:t>-Does this need to be scheduled?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30</a:t>
            </a:fld>
            <a:endParaRPr lang="en-US"/>
          </a:p>
        </p:txBody>
      </p:sp>
    </p:spTree>
    <p:extLst>
      <p:ext uri="{BB962C8B-B14F-4D97-AF65-F5344CB8AC3E}">
        <p14:creationId xmlns:p14="http://schemas.microsoft.com/office/powerpoint/2010/main" val="70709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8438-108C-4D01-BD98-A57C89BD286B}"/>
              </a:ext>
            </a:extLst>
          </p:cNvPr>
          <p:cNvSpPr>
            <a:spLocks noGrp="1"/>
          </p:cNvSpPr>
          <p:nvPr>
            <p:ph type="ctrTitle"/>
          </p:nvPr>
        </p:nvSpPr>
        <p:spPr/>
        <p:txBody>
          <a:bodyPr/>
          <a:lstStyle/>
          <a:p>
            <a:r>
              <a:rPr lang="en-US" dirty="0"/>
              <a:t>Intervention Strategies </a:t>
            </a:r>
            <a:br>
              <a:rPr lang="en-US" dirty="0"/>
            </a:br>
            <a:r>
              <a:rPr lang="en-US" dirty="0"/>
              <a:t>Often Taught </a:t>
            </a:r>
          </a:p>
        </p:txBody>
      </p:sp>
      <p:sp>
        <p:nvSpPr>
          <p:cNvPr id="3" name="Subtitle 2">
            <a:extLst>
              <a:ext uri="{FF2B5EF4-FFF2-40B4-BE49-F238E27FC236}">
                <a16:creationId xmlns:a16="http://schemas.microsoft.com/office/drawing/2014/main" id="{5300344F-A51A-41E2-B6B5-6A01A54C157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89508DF-3BC1-430E-9E2C-F3A7619AF4FD}"/>
              </a:ext>
            </a:extLst>
          </p:cNvPr>
          <p:cNvSpPr>
            <a:spLocks noGrp="1"/>
          </p:cNvSpPr>
          <p:nvPr>
            <p:ph type="sldNum" sz="quarter" idx="12"/>
          </p:nvPr>
        </p:nvSpPr>
        <p:spPr/>
        <p:txBody>
          <a:bodyPr/>
          <a:lstStyle/>
          <a:p>
            <a:fld id="{27D4484C-7DD8-4E7B-A7E6-07CF6F41CF9C}" type="slidenum">
              <a:rPr lang="en-US" smtClean="0"/>
              <a:pPr/>
              <a:t>31</a:t>
            </a:fld>
            <a:endParaRPr lang="en-US" dirty="0"/>
          </a:p>
        </p:txBody>
      </p:sp>
    </p:spTree>
    <p:extLst>
      <p:ext uri="{BB962C8B-B14F-4D97-AF65-F5344CB8AC3E}">
        <p14:creationId xmlns:p14="http://schemas.microsoft.com/office/powerpoint/2010/main" val="771566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Image result for token econom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7022375" cy="56689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7D4484C-7DD8-4E7B-A7E6-07CF6F41CF9C}" type="slidenum">
              <a:rPr lang="en-US" smtClean="0"/>
              <a:pPr/>
              <a:t>32</a:t>
            </a:fld>
            <a:endParaRPr lang="en-US"/>
          </a:p>
        </p:txBody>
      </p:sp>
    </p:spTree>
    <p:extLst>
      <p:ext uri="{BB962C8B-B14F-4D97-AF65-F5344CB8AC3E}">
        <p14:creationId xmlns:p14="http://schemas.microsoft.com/office/powerpoint/2010/main" val="3026667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73BCE-D322-46F7-921F-BC0A1C9E74F1}"/>
              </a:ext>
            </a:extLst>
          </p:cNvPr>
          <p:cNvSpPr>
            <a:spLocks noGrp="1"/>
          </p:cNvSpPr>
          <p:nvPr>
            <p:ph type="sldNum" sz="quarter" idx="12"/>
          </p:nvPr>
        </p:nvSpPr>
        <p:spPr/>
        <p:txBody>
          <a:bodyPr/>
          <a:lstStyle/>
          <a:p>
            <a:fld id="{27D4484C-7DD8-4E7B-A7E6-07CF6F41CF9C}" type="slidenum">
              <a:rPr lang="en-US" smtClean="0"/>
              <a:pPr/>
              <a:t>33</a:t>
            </a:fld>
            <a:endParaRPr lang="en-US" dirty="0"/>
          </a:p>
        </p:txBody>
      </p:sp>
      <p:pic>
        <p:nvPicPr>
          <p:cNvPr id="6146" name="Picture 11" descr="mage result for adult size of the problem visual supports">
            <a:extLst>
              <a:ext uri="{FF2B5EF4-FFF2-40B4-BE49-F238E27FC236}">
                <a16:creationId xmlns:a16="http://schemas.microsoft.com/office/drawing/2014/main" id="{24B71F7F-0C9C-4EF1-8A16-1FFCD17EA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318" y="457200"/>
            <a:ext cx="7700682"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339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DA6F7D-744E-4E08-B772-65434A113AE1}"/>
              </a:ext>
            </a:extLst>
          </p:cNvPr>
          <p:cNvSpPr>
            <a:spLocks noGrp="1"/>
          </p:cNvSpPr>
          <p:nvPr>
            <p:ph type="sldNum" sz="quarter" idx="12"/>
          </p:nvPr>
        </p:nvSpPr>
        <p:spPr/>
        <p:txBody>
          <a:bodyPr/>
          <a:lstStyle/>
          <a:p>
            <a:fld id="{27D4484C-7DD8-4E7B-A7E6-07CF6F41CF9C}" type="slidenum">
              <a:rPr lang="en-US" smtClean="0"/>
              <a:pPr/>
              <a:t>34</a:t>
            </a:fld>
            <a:endParaRPr lang="en-US" dirty="0"/>
          </a:p>
        </p:txBody>
      </p:sp>
      <p:pic>
        <p:nvPicPr>
          <p:cNvPr id="9218" name="Picture 7" descr="elated image">
            <a:extLst>
              <a:ext uri="{FF2B5EF4-FFF2-40B4-BE49-F238E27FC236}">
                <a16:creationId xmlns:a16="http://schemas.microsoft.com/office/drawing/2014/main" id="{E7E965C5-966C-4E2B-AED9-CF771AC3B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091" y="304800"/>
            <a:ext cx="5571309"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8486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1CABF3-98C5-4366-8A56-AEFD06AE974B}"/>
              </a:ext>
            </a:extLst>
          </p:cNvPr>
          <p:cNvSpPr>
            <a:spLocks noGrp="1"/>
          </p:cNvSpPr>
          <p:nvPr>
            <p:ph type="sldNum" sz="quarter" idx="12"/>
          </p:nvPr>
        </p:nvSpPr>
        <p:spPr/>
        <p:txBody>
          <a:bodyPr/>
          <a:lstStyle/>
          <a:p>
            <a:fld id="{27D4484C-7DD8-4E7B-A7E6-07CF6F41CF9C}" type="slidenum">
              <a:rPr lang="en-US" smtClean="0"/>
              <a:pPr/>
              <a:t>35</a:t>
            </a:fld>
            <a:endParaRPr lang="en-US" dirty="0"/>
          </a:p>
        </p:txBody>
      </p:sp>
      <p:pic>
        <p:nvPicPr>
          <p:cNvPr id="1026" name="Picture 2" descr="Image result for four square apology">
            <a:extLst>
              <a:ext uri="{FF2B5EF4-FFF2-40B4-BE49-F238E27FC236}">
                <a16:creationId xmlns:a16="http://schemas.microsoft.com/office/drawing/2014/main" id="{A2B5F392-D2BA-435D-9C8D-3225BBC59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405" y="1282700"/>
            <a:ext cx="6227189"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DA68A5-7B4F-457E-82ED-0E8F00892A08}"/>
              </a:ext>
            </a:extLst>
          </p:cNvPr>
          <p:cNvSpPr txBox="1"/>
          <p:nvPr/>
        </p:nvSpPr>
        <p:spPr>
          <a:xfrm>
            <a:off x="1524000" y="381000"/>
            <a:ext cx="6553200" cy="523220"/>
          </a:xfrm>
          <a:prstGeom prst="rect">
            <a:avLst/>
          </a:prstGeom>
          <a:noFill/>
        </p:spPr>
        <p:txBody>
          <a:bodyPr wrap="square" rtlCol="0">
            <a:spAutoFit/>
          </a:bodyPr>
          <a:lstStyle/>
          <a:p>
            <a:pPr algn="ctr"/>
            <a:r>
              <a:rPr lang="en-US" sz="2800" dirty="0"/>
              <a:t>Four Square Apology </a:t>
            </a:r>
          </a:p>
        </p:txBody>
      </p:sp>
    </p:spTree>
    <p:extLst>
      <p:ext uri="{BB962C8B-B14F-4D97-AF65-F5344CB8AC3E}">
        <p14:creationId xmlns:p14="http://schemas.microsoft.com/office/powerpoint/2010/main" val="1156428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393"/>
            <a:ext cx="8229600" cy="966807"/>
          </a:xfrm>
        </p:spPr>
        <p:txBody>
          <a:bodyPr>
            <a:normAutofit/>
          </a:bodyPr>
          <a:lstStyle/>
          <a:p>
            <a:r>
              <a:rPr lang="en-US" sz="4000" dirty="0"/>
              <a:t>Social Narratives/Social Stories</a:t>
            </a:r>
          </a:p>
        </p:txBody>
      </p:sp>
      <p:sp>
        <p:nvSpPr>
          <p:cNvPr id="3" name="Content Placeholder 2"/>
          <p:cNvSpPr>
            <a:spLocks noGrp="1"/>
          </p:cNvSpPr>
          <p:nvPr>
            <p:ph idx="1"/>
          </p:nvPr>
        </p:nvSpPr>
        <p:spPr>
          <a:xfrm>
            <a:off x="457200" y="1600200"/>
            <a:ext cx="8382000" cy="4800599"/>
          </a:xfrm>
        </p:spPr>
        <p:txBody>
          <a:bodyPr>
            <a:normAutofit fontScale="32500" lnSpcReduction="20000"/>
          </a:bodyPr>
          <a:lstStyle/>
          <a:p>
            <a:r>
              <a:rPr lang="en-US" sz="7400" dirty="0"/>
              <a:t>Scripts used to explain the “rules” of social situations by highlighting relevant cues and defining appropriate responses </a:t>
            </a:r>
          </a:p>
          <a:p>
            <a:r>
              <a:rPr lang="en-US" sz="7400" dirty="0"/>
              <a:t>Can be individualized</a:t>
            </a:r>
          </a:p>
          <a:p>
            <a:r>
              <a:rPr lang="en-US" sz="7400" dirty="0"/>
              <a:t>Usually written in 1</a:t>
            </a:r>
            <a:r>
              <a:rPr lang="en-US" sz="7400" baseline="30000" dirty="0"/>
              <a:t>st</a:t>
            </a:r>
            <a:r>
              <a:rPr lang="en-US" sz="7400" dirty="0"/>
              <a:t> person </a:t>
            </a:r>
          </a:p>
          <a:p>
            <a:r>
              <a:rPr lang="en-US" sz="7400" dirty="0"/>
              <a:t>Can include visual aids   </a:t>
            </a:r>
          </a:p>
          <a:p>
            <a:r>
              <a:rPr lang="en-US" sz="7400" dirty="0"/>
              <a:t>Use of these stories also helps consider various social situations with peers/co-workers/strangers  </a:t>
            </a:r>
          </a:p>
          <a:p>
            <a:r>
              <a:rPr lang="en-US" sz="7400" dirty="0"/>
              <a:t>Can be created to relate to a variety of social situations and contexts, such as making introductions, getting and giving directions, or asking for help  </a:t>
            </a:r>
          </a:p>
          <a:p>
            <a:pPr marL="0" indent="0">
              <a:buNone/>
            </a:pPr>
            <a:endParaRPr lang="en-US" sz="4400" dirty="0"/>
          </a:p>
          <a:p>
            <a:pPr marL="0" indent="0">
              <a:buNone/>
            </a:pPr>
            <a:r>
              <a:rPr lang="en-US" sz="5500" u="sng" dirty="0">
                <a:hlinkClick r:id="rId3"/>
              </a:rPr>
              <a:t>www.thegraycenter.org/socialstories.cfm</a:t>
            </a:r>
            <a:endParaRPr lang="en-US" sz="5500" u="sng" dirty="0"/>
          </a:p>
          <a:p>
            <a:pPr marL="0" indent="0">
              <a:buNone/>
            </a:pPr>
            <a:r>
              <a:rPr lang="en-US" sz="5500" u="sng" dirty="0">
                <a:hlinkClick r:id="rId4"/>
              </a:rPr>
              <a:t>www.rsaffran.tripod.com/social.html</a:t>
            </a:r>
            <a:endParaRPr lang="en-US" sz="5500" u="sng" dirty="0"/>
          </a:p>
          <a:p>
            <a:pPr marL="0" indent="0">
              <a:buNone/>
            </a:pPr>
            <a:r>
              <a:rPr lang="en-US" sz="5500" u="sng" dirty="0">
                <a:hlinkClick r:id="rId5"/>
              </a:rPr>
              <a:t>www.socialstories.com/</a:t>
            </a:r>
            <a:endParaRPr lang="en-US" sz="5500" u="sng" dirty="0"/>
          </a:p>
          <a:p>
            <a:pPr marL="0" indent="0">
              <a:buNone/>
            </a:pPr>
            <a:r>
              <a:rPr lang="en-US" sz="5500" u="sng" dirty="0">
                <a:hlinkClick r:id="rId6"/>
              </a:rPr>
              <a:t>www.autismspeaks.org/family-services/personalized-stories</a:t>
            </a:r>
            <a:endParaRPr lang="en-US" sz="5500" u="sng" dirty="0"/>
          </a:p>
          <a:p>
            <a:pPr marL="0" indent="0">
              <a:buNone/>
            </a:pPr>
            <a:endParaRPr lang="en-US" sz="4200" u="sng"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36</a:t>
            </a:fld>
            <a:endParaRPr lang="en-US"/>
          </a:p>
        </p:txBody>
      </p:sp>
    </p:spTree>
    <p:extLst>
      <p:ext uri="{BB962C8B-B14F-4D97-AF65-F5344CB8AC3E}">
        <p14:creationId xmlns:p14="http://schemas.microsoft.com/office/powerpoint/2010/main" val="3416151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Supports </a:t>
            </a:r>
          </a:p>
        </p:txBody>
      </p:sp>
      <p:sp>
        <p:nvSpPr>
          <p:cNvPr id="3" name="Content Placeholder 2"/>
          <p:cNvSpPr>
            <a:spLocks noGrp="1"/>
          </p:cNvSpPr>
          <p:nvPr>
            <p:ph idx="1"/>
          </p:nvPr>
        </p:nvSpPr>
        <p:spPr>
          <a:xfrm>
            <a:off x="457200" y="1295400"/>
            <a:ext cx="8001000" cy="5334000"/>
          </a:xfrm>
        </p:spPr>
        <p:txBody>
          <a:bodyPr>
            <a:normAutofit fontScale="92500"/>
          </a:bodyPr>
          <a:lstStyle/>
          <a:p>
            <a:r>
              <a:rPr lang="en-US" sz="3000" dirty="0"/>
              <a:t>Visual cues about one’s activity, routine, or expectation </a:t>
            </a:r>
          </a:p>
          <a:p>
            <a:r>
              <a:rPr lang="en-US" sz="3000" dirty="0"/>
              <a:t>Can be quite varied in form and function </a:t>
            </a:r>
          </a:p>
          <a:p>
            <a:r>
              <a:rPr lang="en-US" sz="3000" dirty="0"/>
              <a:t>Used to </a:t>
            </a:r>
            <a:r>
              <a:rPr lang="en-US" dirty="0"/>
              <a:t>	</a:t>
            </a:r>
          </a:p>
          <a:p>
            <a:pPr lvl="1"/>
            <a:r>
              <a:rPr lang="en-US" dirty="0"/>
              <a:t>organize the environment</a:t>
            </a:r>
          </a:p>
          <a:p>
            <a:pPr lvl="1"/>
            <a:r>
              <a:rPr lang="en-US" dirty="0"/>
              <a:t>establish expectations around activities</a:t>
            </a:r>
          </a:p>
          <a:p>
            <a:pPr marL="914400" lvl="2" indent="0">
              <a:buNone/>
            </a:pPr>
            <a:r>
              <a:rPr lang="en-US" sz="2600" dirty="0"/>
              <a:t>schedules 		  instructions</a:t>
            </a:r>
          </a:p>
          <a:p>
            <a:pPr marL="914400" lvl="2" indent="0">
              <a:buNone/>
            </a:pPr>
            <a:r>
              <a:rPr lang="en-US" sz="2600" dirty="0"/>
              <a:t>work systems		  video modeling 	</a:t>
            </a:r>
          </a:p>
          <a:p>
            <a:pPr lvl="1"/>
            <a:r>
              <a:rPr lang="en-US" dirty="0"/>
              <a:t>provide reminders </a:t>
            </a:r>
          </a:p>
          <a:p>
            <a:pPr marL="914400" lvl="2" indent="0">
              <a:buNone/>
            </a:pPr>
            <a:r>
              <a:rPr lang="en-US" sz="2600" dirty="0"/>
              <a:t>timers	(countdowns)	  activities to chose from </a:t>
            </a:r>
          </a:p>
          <a:p>
            <a:pPr marL="914400" lvl="2" indent="0">
              <a:buNone/>
            </a:pPr>
            <a:r>
              <a:rPr lang="en-US" sz="2600" dirty="0"/>
              <a:t>appropriate behavior	  when something is complete </a:t>
            </a:r>
          </a:p>
          <a:p>
            <a:pPr marL="57150" indent="0">
              <a:buNone/>
            </a:pPr>
            <a:endParaRPr lang="en-US" dirty="0"/>
          </a:p>
          <a:p>
            <a:pPr marL="5715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4" name="Slide Number Placeholder 3"/>
          <p:cNvSpPr>
            <a:spLocks noGrp="1"/>
          </p:cNvSpPr>
          <p:nvPr>
            <p:ph type="sldNum" sz="quarter" idx="12"/>
          </p:nvPr>
        </p:nvSpPr>
        <p:spPr/>
        <p:txBody>
          <a:bodyPr/>
          <a:lstStyle/>
          <a:p>
            <a:fld id="{27D4484C-7DD8-4E7B-A7E6-07CF6F41CF9C}" type="slidenum">
              <a:rPr lang="en-US" smtClean="0"/>
              <a:pPr/>
              <a:t>37</a:t>
            </a:fld>
            <a:endParaRPr lang="en-US"/>
          </a:p>
        </p:txBody>
      </p:sp>
    </p:spTree>
    <p:extLst>
      <p:ext uri="{BB962C8B-B14F-4D97-AF65-F5344CB8AC3E}">
        <p14:creationId xmlns:p14="http://schemas.microsoft.com/office/powerpoint/2010/main" val="252518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393"/>
            <a:ext cx="8229600" cy="1143000"/>
          </a:xfrm>
        </p:spPr>
        <p:txBody>
          <a:bodyPr/>
          <a:lstStyle/>
          <a:p>
            <a:r>
              <a:rPr lang="en-US" dirty="0"/>
              <a:t>Types of visual structure</a:t>
            </a:r>
          </a:p>
        </p:txBody>
      </p:sp>
      <p:sp>
        <p:nvSpPr>
          <p:cNvPr id="4" name="Content Placeholder 3"/>
          <p:cNvSpPr>
            <a:spLocks noGrp="1"/>
          </p:cNvSpPr>
          <p:nvPr>
            <p:ph sz="half" idx="1"/>
          </p:nvPr>
        </p:nvSpPr>
        <p:spPr>
          <a:xfrm>
            <a:off x="457200" y="1776393"/>
            <a:ext cx="4038600" cy="3710008"/>
          </a:xfrm>
        </p:spPr>
        <p:txBody>
          <a:bodyPr>
            <a:normAutofit/>
          </a:bodyPr>
          <a:lstStyle/>
          <a:p>
            <a:pPr marL="57150" indent="0">
              <a:buNone/>
            </a:pPr>
            <a:r>
              <a:rPr lang="en-US" dirty="0"/>
              <a:t>Photographs	</a:t>
            </a:r>
          </a:p>
          <a:p>
            <a:pPr marL="57150" indent="0">
              <a:buNone/>
            </a:pPr>
            <a:r>
              <a:rPr lang="en-US" dirty="0"/>
              <a:t>Drawings</a:t>
            </a:r>
          </a:p>
          <a:p>
            <a:pPr marL="57150" indent="0">
              <a:buNone/>
            </a:pPr>
            <a:r>
              <a:rPr lang="en-US" dirty="0"/>
              <a:t>Words</a:t>
            </a:r>
          </a:p>
          <a:p>
            <a:pPr marL="57150" indent="0">
              <a:buNone/>
            </a:pPr>
            <a:r>
              <a:rPr lang="en-US" dirty="0"/>
              <a:t>Objects</a:t>
            </a:r>
          </a:p>
          <a:p>
            <a:pPr marL="57150" indent="0">
              <a:buNone/>
            </a:pPr>
            <a:r>
              <a:rPr lang="en-US" dirty="0"/>
              <a:t>Physical structure</a:t>
            </a:r>
          </a:p>
          <a:p>
            <a:pPr marL="0" indent="0">
              <a:buNone/>
            </a:pPr>
            <a:r>
              <a:rPr lang="en-US" dirty="0"/>
              <a:t> Work Systems</a:t>
            </a:r>
          </a:p>
          <a:p>
            <a:pPr marL="0" indent="0">
              <a:buNone/>
            </a:pPr>
            <a:r>
              <a:rPr lang="en-US" dirty="0"/>
              <a:t> Visual Timers</a:t>
            </a:r>
          </a:p>
        </p:txBody>
      </p:sp>
      <p:sp>
        <p:nvSpPr>
          <p:cNvPr id="5" name="Content Placeholder 4"/>
          <p:cNvSpPr>
            <a:spLocks noGrp="1"/>
          </p:cNvSpPr>
          <p:nvPr>
            <p:ph sz="half" idx="2"/>
          </p:nvPr>
        </p:nvSpPr>
        <p:spPr>
          <a:xfrm>
            <a:off x="4648200" y="1776393"/>
            <a:ext cx="4038600" cy="4349770"/>
          </a:xfrm>
        </p:spPr>
        <p:txBody>
          <a:bodyPr>
            <a:normAutofit/>
          </a:bodyPr>
          <a:lstStyle/>
          <a:p>
            <a:pPr marL="0" indent="0">
              <a:buNone/>
            </a:pPr>
            <a:r>
              <a:rPr lang="en-US" dirty="0"/>
              <a:t> Checklists </a:t>
            </a:r>
          </a:p>
          <a:p>
            <a:pPr marL="0" indent="0">
              <a:buNone/>
            </a:pPr>
            <a:r>
              <a:rPr lang="en-US" dirty="0"/>
              <a:t> Learning Strips</a:t>
            </a:r>
          </a:p>
          <a:p>
            <a:pPr marL="57150" indent="0">
              <a:buNone/>
            </a:pPr>
            <a:r>
              <a:rPr lang="en-US" dirty="0"/>
              <a:t>Schedules</a:t>
            </a:r>
          </a:p>
          <a:p>
            <a:pPr marL="57150" indent="0">
              <a:buNone/>
            </a:pPr>
            <a:r>
              <a:rPr lang="en-US" dirty="0"/>
              <a:t>Graphic organizers</a:t>
            </a:r>
          </a:p>
          <a:p>
            <a:pPr marL="57150" indent="0">
              <a:buNone/>
            </a:pPr>
            <a:r>
              <a:rPr lang="en-US" dirty="0"/>
              <a:t>Organizational systems</a:t>
            </a:r>
          </a:p>
          <a:p>
            <a:pPr marL="57150" indent="0">
              <a:buNone/>
            </a:pPr>
            <a:r>
              <a:rPr lang="en-US" dirty="0"/>
              <a:t>Scripts</a:t>
            </a:r>
          </a:p>
          <a:p>
            <a:pPr marL="0" indent="0">
              <a:buNone/>
            </a:pPr>
            <a:r>
              <a:rPr lang="en-US" dirty="0"/>
              <a:t>Partitions or tape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3" name="Slide Number Placeholder 2"/>
          <p:cNvSpPr>
            <a:spLocks noGrp="1"/>
          </p:cNvSpPr>
          <p:nvPr>
            <p:ph type="sldNum" sz="quarter" idx="12"/>
          </p:nvPr>
        </p:nvSpPr>
        <p:spPr/>
        <p:txBody>
          <a:bodyPr/>
          <a:lstStyle/>
          <a:p>
            <a:fld id="{27D4484C-7DD8-4E7B-A7E6-07CF6F41CF9C}" type="slidenum">
              <a:rPr lang="en-US" smtClean="0"/>
              <a:pPr/>
              <a:t>38</a:t>
            </a:fld>
            <a:endParaRPr lang="en-US"/>
          </a:p>
        </p:txBody>
      </p:sp>
    </p:spTree>
    <p:extLst>
      <p:ext uri="{BB962C8B-B14F-4D97-AF65-F5344CB8AC3E}">
        <p14:creationId xmlns:p14="http://schemas.microsoft.com/office/powerpoint/2010/main" val="22433364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533400"/>
            <a:ext cx="8229600" cy="1143000"/>
          </a:xfrm>
        </p:spPr>
        <p:txBody>
          <a:bodyPr/>
          <a:lstStyle/>
          <a:p>
            <a:r>
              <a:rPr lang="en-US" dirty="0"/>
              <a:t>Learning Scripts </a:t>
            </a:r>
          </a:p>
        </p:txBody>
      </p:sp>
      <p:sp>
        <p:nvSpPr>
          <p:cNvPr id="3" name="Content Placeholder 2"/>
          <p:cNvSpPr>
            <a:spLocks noGrp="1"/>
          </p:cNvSpPr>
          <p:nvPr>
            <p:ph idx="1"/>
          </p:nvPr>
        </p:nvSpPr>
        <p:spPr/>
        <p:txBody>
          <a:bodyPr/>
          <a:lstStyle/>
          <a:p>
            <a:endParaRPr lang="en-US" dirty="0"/>
          </a:p>
          <a:p>
            <a:r>
              <a:rPr lang="en-US" dirty="0"/>
              <a:t>Detailed script for washing hands</a:t>
            </a:r>
          </a:p>
        </p:txBody>
      </p:sp>
      <p:pic>
        <p:nvPicPr>
          <p:cNvPr id="2050" name="Picture 2" descr="C:\Users\jean.mankowski\Desktop\furtherbreakdow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09900"/>
            <a:ext cx="75438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4" name="TextBox 3"/>
          <p:cNvSpPr txBox="1"/>
          <p:nvPr/>
        </p:nvSpPr>
        <p:spPr>
          <a:xfrm>
            <a:off x="304800" y="6172200"/>
            <a:ext cx="2971800" cy="369332"/>
          </a:xfrm>
          <a:prstGeom prst="rect">
            <a:avLst/>
          </a:prstGeom>
          <a:noFill/>
        </p:spPr>
        <p:txBody>
          <a:bodyPr wrap="square" rtlCol="0">
            <a:spAutoFit/>
          </a:bodyPr>
          <a:lstStyle/>
          <a:p>
            <a:r>
              <a:rPr lang="en-US"/>
              <a:t>www.do2learn.com</a:t>
            </a:r>
            <a:endParaRPr lang="en-US" dirty="0"/>
          </a:p>
        </p:txBody>
      </p:sp>
      <p:sp>
        <p:nvSpPr>
          <p:cNvPr id="6" name="Slide Number Placeholder 5"/>
          <p:cNvSpPr>
            <a:spLocks noGrp="1"/>
          </p:cNvSpPr>
          <p:nvPr>
            <p:ph type="sldNum" sz="quarter" idx="12"/>
          </p:nvPr>
        </p:nvSpPr>
        <p:spPr/>
        <p:txBody>
          <a:bodyPr/>
          <a:lstStyle/>
          <a:p>
            <a:fld id="{27D4484C-7DD8-4E7B-A7E6-07CF6F41CF9C}" type="slidenum">
              <a:rPr lang="en-US" smtClean="0"/>
              <a:pPr/>
              <a:t>39</a:t>
            </a:fld>
            <a:endParaRPr lang="en-US"/>
          </a:p>
        </p:txBody>
      </p:sp>
    </p:spTree>
    <p:extLst>
      <p:ext uri="{BB962C8B-B14F-4D97-AF65-F5344CB8AC3E}">
        <p14:creationId xmlns:p14="http://schemas.microsoft.com/office/powerpoint/2010/main" val="2210925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7C30-2AF8-42DC-978E-167FF96E0F30}"/>
              </a:ext>
            </a:extLst>
          </p:cNvPr>
          <p:cNvSpPr>
            <a:spLocks noGrp="1"/>
          </p:cNvSpPr>
          <p:nvPr>
            <p:ph type="title"/>
          </p:nvPr>
        </p:nvSpPr>
        <p:spPr/>
        <p:txBody>
          <a:bodyPr/>
          <a:lstStyle/>
          <a:p>
            <a:r>
              <a:rPr lang="en-US" dirty="0"/>
              <a:t>Impact on Family	</a:t>
            </a:r>
          </a:p>
        </p:txBody>
      </p:sp>
      <p:sp>
        <p:nvSpPr>
          <p:cNvPr id="3" name="Content Placeholder 2">
            <a:extLst>
              <a:ext uri="{FF2B5EF4-FFF2-40B4-BE49-F238E27FC236}">
                <a16:creationId xmlns:a16="http://schemas.microsoft.com/office/drawing/2014/main" id="{4A505462-B6CF-462A-B9F3-835C4066EC04}"/>
              </a:ext>
            </a:extLst>
          </p:cNvPr>
          <p:cNvSpPr>
            <a:spLocks noGrp="1"/>
          </p:cNvSpPr>
          <p:nvPr>
            <p:ph idx="1"/>
          </p:nvPr>
        </p:nvSpPr>
        <p:spPr/>
        <p:txBody>
          <a:bodyPr>
            <a:normAutofit fontScale="92500" lnSpcReduction="20000"/>
          </a:bodyPr>
          <a:lstStyle/>
          <a:p>
            <a:r>
              <a:rPr lang="en-US" dirty="0"/>
              <a:t>Increases stress</a:t>
            </a:r>
          </a:p>
          <a:p>
            <a:r>
              <a:rPr lang="en-US" dirty="0"/>
              <a:t>Can cause financial strain</a:t>
            </a:r>
          </a:p>
          <a:p>
            <a:r>
              <a:rPr lang="en-US" dirty="0"/>
              <a:t>Can increase anxiety/depression in parents or sibling</a:t>
            </a:r>
          </a:p>
          <a:p>
            <a:r>
              <a:rPr lang="en-US" dirty="0"/>
              <a:t>Fears of harm to self, sibling, staff</a:t>
            </a:r>
          </a:p>
          <a:p>
            <a:r>
              <a:rPr lang="en-US" dirty="0"/>
              <a:t>Parents have less time for other children, recreation, work</a:t>
            </a:r>
          </a:p>
          <a:p>
            <a:r>
              <a:rPr lang="en-US" dirty="0"/>
              <a:t>Behavior can be dangerous</a:t>
            </a:r>
          </a:p>
          <a:p>
            <a:r>
              <a:rPr lang="en-US" dirty="0"/>
              <a:t>Isolation from family or community supports</a:t>
            </a:r>
          </a:p>
          <a:p>
            <a:r>
              <a:rPr lang="en-US" dirty="0"/>
              <a:t>Overwhelming a family’s ability to cope  </a:t>
            </a:r>
          </a:p>
          <a:p>
            <a:endParaRPr lang="en-US" dirty="0"/>
          </a:p>
        </p:txBody>
      </p:sp>
      <p:sp>
        <p:nvSpPr>
          <p:cNvPr id="4" name="Slide Number Placeholder 3">
            <a:extLst>
              <a:ext uri="{FF2B5EF4-FFF2-40B4-BE49-F238E27FC236}">
                <a16:creationId xmlns:a16="http://schemas.microsoft.com/office/drawing/2014/main" id="{833E6ECB-C66D-4E7A-9626-B03658A937F6}"/>
              </a:ext>
            </a:extLst>
          </p:cNvPr>
          <p:cNvSpPr>
            <a:spLocks noGrp="1"/>
          </p:cNvSpPr>
          <p:nvPr>
            <p:ph type="sldNum" sz="quarter" idx="12"/>
          </p:nvPr>
        </p:nvSpPr>
        <p:spPr/>
        <p:txBody>
          <a:bodyPr/>
          <a:lstStyle/>
          <a:p>
            <a:fld id="{27D4484C-7DD8-4E7B-A7E6-07CF6F41CF9C}" type="slidenum">
              <a:rPr lang="en-US" smtClean="0"/>
              <a:pPr/>
              <a:t>4</a:t>
            </a:fld>
            <a:endParaRPr lang="en-US" dirty="0"/>
          </a:p>
        </p:txBody>
      </p:sp>
    </p:spTree>
    <p:extLst>
      <p:ext uri="{BB962C8B-B14F-4D97-AF65-F5344CB8AC3E}">
        <p14:creationId xmlns:p14="http://schemas.microsoft.com/office/powerpoint/2010/main" val="1628691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5526A0-B64A-40F4-B309-8B1A2848D04A}"/>
              </a:ext>
            </a:extLst>
          </p:cNvPr>
          <p:cNvSpPr>
            <a:spLocks noGrp="1"/>
          </p:cNvSpPr>
          <p:nvPr>
            <p:ph type="sldNum" sz="quarter" idx="12"/>
          </p:nvPr>
        </p:nvSpPr>
        <p:spPr/>
        <p:txBody>
          <a:bodyPr/>
          <a:lstStyle/>
          <a:p>
            <a:fld id="{27D4484C-7DD8-4E7B-A7E6-07CF6F41CF9C}" type="slidenum">
              <a:rPr lang="en-US" smtClean="0"/>
              <a:pPr/>
              <a:t>40</a:t>
            </a:fld>
            <a:endParaRPr lang="en-US" dirty="0"/>
          </a:p>
        </p:txBody>
      </p:sp>
      <p:pic>
        <p:nvPicPr>
          <p:cNvPr id="5122" name="Picture 9" descr="elated image">
            <a:extLst>
              <a:ext uri="{FF2B5EF4-FFF2-40B4-BE49-F238E27FC236}">
                <a16:creationId xmlns:a16="http://schemas.microsoft.com/office/drawing/2014/main" id="{3CABD44D-3751-40C2-B9D5-651B294B8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1000"/>
            <a:ext cx="4173039" cy="586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870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74E-E9E8-4A04-A100-484B35D7DD77}"/>
              </a:ext>
            </a:extLst>
          </p:cNvPr>
          <p:cNvSpPr>
            <a:spLocks noGrp="1"/>
          </p:cNvSpPr>
          <p:nvPr>
            <p:ph type="title"/>
          </p:nvPr>
        </p:nvSpPr>
        <p:spPr/>
        <p:txBody>
          <a:bodyPr>
            <a:normAutofit fontScale="90000"/>
          </a:bodyPr>
          <a:lstStyle/>
          <a:p>
            <a:r>
              <a:rPr lang="en-US" b="1" dirty="0"/>
              <a:t/>
            </a:r>
            <a:br>
              <a:rPr lang="en-US" b="1" dirty="0"/>
            </a:br>
            <a:r>
              <a:rPr lang="en-US" b="1" dirty="0"/>
              <a:t>Introducing flexibility or </a:t>
            </a:r>
            <a:br>
              <a:rPr lang="en-US" b="1" dirty="0"/>
            </a:br>
            <a:r>
              <a:rPr lang="en-US" b="1" dirty="0"/>
              <a:t>more of something</a:t>
            </a:r>
            <a:r>
              <a:rPr lang="en-US" dirty="0"/>
              <a:t/>
            </a:r>
            <a:br>
              <a:rPr lang="en-US" dirty="0"/>
            </a:br>
            <a:endParaRPr lang="en-US" dirty="0"/>
          </a:p>
        </p:txBody>
      </p:sp>
      <p:sp>
        <p:nvSpPr>
          <p:cNvPr id="3" name="Content Placeholder 2">
            <a:extLst>
              <a:ext uri="{FF2B5EF4-FFF2-40B4-BE49-F238E27FC236}">
                <a16:creationId xmlns:a16="http://schemas.microsoft.com/office/drawing/2014/main" id="{B8196C04-603A-4471-8AB6-FC0E0433A525}"/>
              </a:ext>
            </a:extLst>
          </p:cNvPr>
          <p:cNvSpPr>
            <a:spLocks noGrp="1"/>
          </p:cNvSpPr>
          <p:nvPr>
            <p:ph idx="1"/>
          </p:nvPr>
        </p:nvSpPr>
        <p:spPr>
          <a:xfrm>
            <a:off x="457200" y="1600200"/>
            <a:ext cx="8229600" cy="4800600"/>
          </a:xfrm>
        </p:spPr>
        <p:txBody>
          <a:bodyPr>
            <a:normAutofit fontScale="77500" lnSpcReduction="20000"/>
          </a:bodyPr>
          <a:lstStyle/>
          <a:p>
            <a:r>
              <a:rPr lang="en-US" dirty="0"/>
              <a:t>Example (more time in the community)</a:t>
            </a:r>
          </a:p>
          <a:p>
            <a:pPr lvl="1"/>
            <a:r>
              <a:rPr lang="en-US" dirty="0"/>
              <a:t>Go Slow</a:t>
            </a:r>
          </a:p>
          <a:p>
            <a:pPr lvl="1"/>
            <a:r>
              <a:rPr lang="en-US" dirty="0"/>
              <a:t>Consider preferred activities before and after</a:t>
            </a:r>
          </a:p>
          <a:p>
            <a:pPr lvl="1"/>
            <a:r>
              <a:rPr lang="en-US" dirty="0"/>
              <a:t>Use options of high interest (restaurant, swimming)</a:t>
            </a:r>
          </a:p>
          <a:p>
            <a:pPr lvl="1"/>
            <a:r>
              <a:rPr lang="en-US" dirty="0"/>
              <a:t>Present options (use pictures)</a:t>
            </a:r>
          </a:p>
          <a:p>
            <a:pPr lvl="1"/>
            <a:r>
              <a:rPr lang="en-US" dirty="0"/>
              <a:t>Give </a:t>
            </a:r>
            <a:r>
              <a:rPr lang="en-US" b="1" dirty="0"/>
              <a:t>advance warning</a:t>
            </a:r>
            <a:r>
              <a:rPr lang="en-US" dirty="0"/>
              <a:t> of when the outing will take place.  </a:t>
            </a:r>
          </a:p>
          <a:p>
            <a:pPr lvl="2"/>
            <a:r>
              <a:rPr lang="en-US" dirty="0"/>
              <a:t>On schedule/calendar </a:t>
            </a:r>
          </a:p>
          <a:p>
            <a:pPr lvl="2"/>
            <a:r>
              <a:rPr lang="en-US" dirty="0"/>
              <a:t>Clearly show what might not happen</a:t>
            </a:r>
          </a:p>
          <a:p>
            <a:pPr lvl="2"/>
            <a:r>
              <a:rPr lang="en-US" dirty="0"/>
              <a:t>Consider a picture book to describe outing </a:t>
            </a:r>
          </a:p>
          <a:p>
            <a:pPr lvl="1"/>
            <a:r>
              <a:rPr lang="en-US" dirty="0"/>
              <a:t>Start with one new outing a week </a:t>
            </a:r>
          </a:p>
          <a:p>
            <a:pPr lvl="1"/>
            <a:r>
              <a:rPr lang="en-US" dirty="0"/>
              <a:t>Once comfortable with this outing, begin introducing another new outing</a:t>
            </a:r>
          </a:p>
          <a:p>
            <a:pPr lvl="1"/>
            <a:r>
              <a:rPr lang="en-US" dirty="0"/>
              <a:t>Use verbal and visual cues to ensure they know (home) is directly afterward </a:t>
            </a:r>
          </a:p>
          <a:p>
            <a:endParaRPr lang="en-US" dirty="0"/>
          </a:p>
        </p:txBody>
      </p:sp>
      <p:sp>
        <p:nvSpPr>
          <p:cNvPr id="4" name="Slide Number Placeholder 3">
            <a:extLst>
              <a:ext uri="{FF2B5EF4-FFF2-40B4-BE49-F238E27FC236}">
                <a16:creationId xmlns:a16="http://schemas.microsoft.com/office/drawing/2014/main" id="{8707D8D0-DC11-4EF4-B903-B17BACFB4E38}"/>
              </a:ext>
            </a:extLst>
          </p:cNvPr>
          <p:cNvSpPr>
            <a:spLocks noGrp="1"/>
          </p:cNvSpPr>
          <p:nvPr>
            <p:ph type="sldNum" sz="quarter" idx="12"/>
          </p:nvPr>
        </p:nvSpPr>
        <p:spPr/>
        <p:txBody>
          <a:bodyPr/>
          <a:lstStyle/>
          <a:p>
            <a:fld id="{27D4484C-7DD8-4E7B-A7E6-07CF6F41CF9C}" type="slidenum">
              <a:rPr lang="en-US" smtClean="0"/>
              <a:pPr/>
              <a:t>41</a:t>
            </a:fld>
            <a:endParaRPr lang="en-US" dirty="0"/>
          </a:p>
        </p:txBody>
      </p:sp>
      <p:pic>
        <p:nvPicPr>
          <p:cNvPr id="6" name="Picture 5">
            <a:extLst>
              <a:ext uri="{FF2B5EF4-FFF2-40B4-BE49-F238E27FC236}">
                <a16:creationId xmlns:a16="http://schemas.microsoft.com/office/drawing/2014/main" id="{446CBC2B-0CD5-4E29-9817-5401449DD5A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flipV="1">
            <a:off x="5410200" y="4000500"/>
            <a:ext cx="152400" cy="152400"/>
          </a:xfrm>
          <a:prstGeom prst="rect">
            <a:avLst/>
          </a:prstGeom>
        </p:spPr>
      </p:pic>
    </p:spTree>
    <p:extLst>
      <p:ext uri="{BB962C8B-B14F-4D97-AF65-F5344CB8AC3E}">
        <p14:creationId xmlns:p14="http://schemas.microsoft.com/office/powerpoint/2010/main" val="25635811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FB32B-43AE-403D-BEB3-F6BD66AF2F0E}"/>
              </a:ext>
            </a:extLst>
          </p:cNvPr>
          <p:cNvSpPr>
            <a:spLocks noGrp="1"/>
          </p:cNvSpPr>
          <p:nvPr>
            <p:ph type="title"/>
          </p:nvPr>
        </p:nvSpPr>
        <p:spPr/>
        <p:txBody>
          <a:bodyPr/>
          <a:lstStyle/>
          <a:p>
            <a:r>
              <a:rPr lang="en-US" dirty="0"/>
              <a:t>Cognitive Coping Skills </a:t>
            </a:r>
          </a:p>
        </p:txBody>
      </p:sp>
      <p:sp>
        <p:nvSpPr>
          <p:cNvPr id="3" name="Content Placeholder 2">
            <a:extLst>
              <a:ext uri="{FF2B5EF4-FFF2-40B4-BE49-F238E27FC236}">
                <a16:creationId xmlns:a16="http://schemas.microsoft.com/office/drawing/2014/main" id="{3652EC23-F434-4BBF-8F12-CE39B26929F2}"/>
              </a:ext>
            </a:extLst>
          </p:cNvPr>
          <p:cNvSpPr>
            <a:spLocks noGrp="1"/>
          </p:cNvSpPr>
          <p:nvPr>
            <p:ph idx="1"/>
          </p:nvPr>
        </p:nvSpPr>
        <p:spPr/>
        <p:txBody>
          <a:bodyPr/>
          <a:lstStyle/>
          <a:p>
            <a:r>
              <a:rPr lang="en-US" dirty="0"/>
              <a:t>Teach coping skills when individual is calm in and a good space</a:t>
            </a:r>
          </a:p>
          <a:p>
            <a:r>
              <a:rPr lang="en-US" dirty="0"/>
              <a:t>Use visuals to teach skills </a:t>
            </a:r>
          </a:p>
          <a:p>
            <a:pPr lvl="1"/>
            <a:r>
              <a:rPr lang="en-US" dirty="0"/>
              <a:t>Visuals can serve as reminders later</a:t>
            </a:r>
          </a:p>
          <a:p>
            <a:r>
              <a:rPr lang="en-US" dirty="0"/>
              <a:t>Practice often </a:t>
            </a:r>
          </a:p>
          <a:p>
            <a:r>
              <a:rPr lang="en-US" dirty="0"/>
              <a:t>Reward practice and use! </a:t>
            </a:r>
          </a:p>
        </p:txBody>
      </p:sp>
      <p:sp>
        <p:nvSpPr>
          <p:cNvPr id="4" name="Slide Number Placeholder 3">
            <a:extLst>
              <a:ext uri="{FF2B5EF4-FFF2-40B4-BE49-F238E27FC236}">
                <a16:creationId xmlns:a16="http://schemas.microsoft.com/office/drawing/2014/main" id="{5A6BA6E7-B9C1-4E44-A248-C13BC00F78B3}"/>
              </a:ext>
            </a:extLst>
          </p:cNvPr>
          <p:cNvSpPr>
            <a:spLocks noGrp="1"/>
          </p:cNvSpPr>
          <p:nvPr>
            <p:ph type="sldNum" sz="quarter" idx="12"/>
          </p:nvPr>
        </p:nvSpPr>
        <p:spPr/>
        <p:txBody>
          <a:bodyPr/>
          <a:lstStyle/>
          <a:p>
            <a:fld id="{27D4484C-7DD8-4E7B-A7E6-07CF6F41CF9C}" type="slidenum">
              <a:rPr lang="en-US" smtClean="0"/>
              <a:pPr/>
              <a:t>42</a:t>
            </a:fld>
            <a:endParaRPr lang="en-US" dirty="0"/>
          </a:p>
        </p:txBody>
      </p:sp>
    </p:spTree>
    <p:extLst>
      <p:ext uri="{BB962C8B-B14F-4D97-AF65-F5344CB8AC3E}">
        <p14:creationId xmlns:p14="http://schemas.microsoft.com/office/powerpoint/2010/main" val="3246888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1" name="Title 6180"/>
          <p:cNvSpPr>
            <a:spLocks noGrp="1"/>
          </p:cNvSpPr>
          <p:nvPr>
            <p:ph type="title"/>
          </p:nvPr>
        </p:nvSpPr>
        <p:spPr>
          <a:xfrm>
            <a:off x="457200" y="274638"/>
            <a:ext cx="8229600" cy="1173162"/>
          </a:xfrm>
        </p:spPr>
        <p:txBody>
          <a:bodyPr>
            <a:normAutofit/>
          </a:bodyPr>
          <a:lstStyle/>
          <a:p>
            <a:r>
              <a:rPr lang="en-US" dirty="0"/>
              <a:t>Visual Scripts for Teaching Skills </a:t>
            </a:r>
          </a:p>
        </p:txBody>
      </p:sp>
      <p:pic>
        <p:nvPicPr>
          <p:cNvPr id="6224" name="Picture 8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130062"/>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1336" y="3095319"/>
            <a:ext cx="1060464" cy="100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0953" y="3116676"/>
            <a:ext cx="984195" cy="93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81" descr="MCj0429825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3087296"/>
            <a:ext cx="1066800" cy="101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175" y="3139024"/>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3139024"/>
            <a:ext cx="809524" cy="78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84" name="TextBox 6183"/>
          <p:cNvSpPr txBox="1"/>
          <p:nvPr/>
        </p:nvSpPr>
        <p:spPr>
          <a:xfrm>
            <a:off x="381000" y="4078849"/>
            <a:ext cx="1219200" cy="646331"/>
          </a:xfrm>
          <a:prstGeom prst="rect">
            <a:avLst/>
          </a:prstGeom>
          <a:noFill/>
        </p:spPr>
        <p:txBody>
          <a:bodyPr wrap="square" rtlCol="0">
            <a:spAutoFit/>
          </a:bodyPr>
          <a:lstStyle/>
          <a:p>
            <a:r>
              <a:rPr lang="en-US" dirty="0"/>
              <a:t>Smell the flower</a:t>
            </a:r>
          </a:p>
        </p:txBody>
      </p:sp>
      <p:sp>
        <p:nvSpPr>
          <p:cNvPr id="6185" name="TextBox 6184"/>
          <p:cNvSpPr txBox="1"/>
          <p:nvPr/>
        </p:nvSpPr>
        <p:spPr>
          <a:xfrm>
            <a:off x="1911336" y="4078849"/>
            <a:ext cx="1172624" cy="646331"/>
          </a:xfrm>
          <a:prstGeom prst="rect">
            <a:avLst/>
          </a:prstGeom>
          <a:noFill/>
        </p:spPr>
        <p:txBody>
          <a:bodyPr wrap="square" rtlCol="0">
            <a:spAutoFit/>
          </a:bodyPr>
          <a:lstStyle/>
          <a:p>
            <a:r>
              <a:rPr lang="en-US" dirty="0"/>
              <a:t>Blow out the candle </a:t>
            </a:r>
          </a:p>
        </p:txBody>
      </p:sp>
      <p:sp>
        <p:nvSpPr>
          <p:cNvPr id="6187" name="TextBox 6186"/>
          <p:cNvSpPr txBox="1"/>
          <p:nvPr/>
        </p:nvSpPr>
        <p:spPr>
          <a:xfrm>
            <a:off x="3355327" y="4056899"/>
            <a:ext cx="1189576" cy="646331"/>
          </a:xfrm>
          <a:prstGeom prst="rect">
            <a:avLst/>
          </a:prstGeom>
          <a:noFill/>
        </p:spPr>
        <p:txBody>
          <a:bodyPr wrap="square" rtlCol="0">
            <a:spAutoFit/>
          </a:bodyPr>
          <a:lstStyle/>
          <a:p>
            <a:r>
              <a:rPr lang="en-US" dirty="0"/>
              <a:t>Smell the flower</a:t>
            </a:r>
          </a:p>
        </p:txBody>
      </p:sp>
      <p:sp>
        <p:nvSpPr>
          <p:cNvPr id="6188" name="TextBox 6187"/>
          <p:cNvSpPr txBox="1"/>
          <p:nvPr/>
        </p:nvSpPr>
        <p:spPr>
          <a:xfrm>
            <a:off x="4700954" y="4078849"/>
            <a:ext cx="1295400" cy="646331"/>
          </a:xfrm>
          <a:prstGeom prst="rect">
            <a:avLst/>
          </a:prstGeom>
          <a:noFill/>
        </p:spPr>
        <p:txBody>
          <a:bodyPr wrap="square" rtlCol="0">
            <a:spAutoFit/>
          </a:bodyPr>
          <a:lstStyle/>
          <a:p>
            <a:r>
              <a:rPr lang="en-US" dirty="0"/>
              <a:t>Blow out the candle</a:t>
            </a:r>
          </a:p>
        </p:txBody>
      </p:sp>
      <p:sp>
        <p:nvSpPr>
          <p:cNvPr id="6189" name="TextBox 6188"/>
          <p:cNvSpPr txBox="1"/>
          <p:nvPr/>
        </p:nvSpPr>
        <p:spPr>
          <a:xfrm>
            <a:off x="6248400" y="4051320"/>
            <a:ext cx="1066800" cy="646331"/>
          </a:xfrm>
          <a:prstGeom prst="rect">
            <a:avLst/>
          </a:prstGeom>
          <a:noFill/>
        </p:spPr>
        <p:txBody>
          <a:bodyPr wrap="square" rtlCol="0">
            <a:spAutoFit/>
          </a:bodyPr>
          <a:lstStyle/>
          <a:p>
            <a:r>
              <a:rPr lang="en-US" dirty="0"/>
              <a:t>Smell the flower </a:t>
            </a:r>
          </a:p>
        </p:txBody>
      </p:sp>
      <p:sp>
        <p:nvSpPr>
          <p:cNvPr id="6190" name="TextBox 6189"/>
          <p:cNvSpPr txBox="1"/>
          <p:nvPr/>
        </p:nvSpPr>
        <p:spPr>
          <a:xfrm>
            <a:off x="7467600" y="4051320"/>
            <a:ext cx="1295400" cy="646331"/>
          </a:xfrm>
          <a:prstGeom prst="rect">
            <a:avLst/>
          </a:prstGeom>
          <a:noFill/>
        </p:spPr>
        <p:txBody>
          <a:bodyPr wrap="square" rtlCol="0">
            <a:spAutoFit/>
          </a:bodyPr>
          <a:lstStyle/>
          <a:p>
            <a:r>
              <a:rPr lang="en-US" dirty="0"/>
              <a:t>Blow out the candle</a:t>
            </a:r>
          </a:p>
        </p:txBody>
      </p:sp>
      <p:sp>
        <p:nvSpPr>
          <p:cNvPr id="6191" name="TextBox 6190"/>
          <p:cNvSpPr txBox="1"/>
          <p:nvPr/>
        </p:nvSpPr>
        <p:spPr>
          <a:xfrm>
            <a:off x="2346115" y="1950997"/>
            <a:ext cx="4267200" cy="646331"/>
          </a:xfrm>
          <a:prstGeom prst="rect">
            <a:avLst/>
          </a:prstGeom>
          <a:noFill/>
        </p:spPr>
        <p:txBody>
          <a:bodyPr wrap="square" rtlCol="0">
            <a:spAutoFit/>
          </a:bodyPr>
          <a:lstStyle/>
          <a:p>
            <a:pPr algn="ctr"/>
            <a:r>
              <a:rPr lang="en-US" sz="3600" b="1" dirty="0"/>
              <a:t>Take Deep Breaths </a:t>
            </a:r>
          </a:p>
        </p:txBody>
      </p:sp>
      <p:sp>
        <p:nvSpPr>
          <p:cNvPr id="2" name="Slide Number Placeholder 1"/>
          <p:cNvSpPr>
            <a:spLocks noGrp="1"/>
          </p:cNvSpPr>
          <p:nvPr>
            <p:ph type="sldNum" sz="quarter" idx="12"/>
          </p:nvPr>
        </p:nvSpPr>
        <p:spPr/>
        <p:txBody>
          <a:bodyPr/>
          <a:lstStyle/>
          <a:p>
            <a:fld id="{27D4484C-7DD8-4E7B-A7E6-07CF6F41CF9C}" type="slidenum">
              <a:rPr lang="en-US" smtClean="0"/>
              <a:pPr/>
              <a:t>43</a:t>
            </a:fld>
            <a:endParaRPr lang="en-US" dirty="0"/>
          </a:p>
        </p:txBody>
      </p:sp>
    </p:spTree>
    <p:extLst>
      <p:ext uri="{BB962C8B-B14F-4D97-AF65-F5344CB8AC3E}">
        <p14:creationId xmlns:p14="http://schemas.microsoft.com/office/powerpoint/2010/main" val="996007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25B4D4-B9CF-47C8-B927-7AE82D7BA753}"/>
              </a:ext>
            </a:extLst>
          </p:cNvPr>
          <p:cNvSpPr>
            <a:spLocks noGrp="1"/>
          </p:cNvSpPr>
          <p:nvPr>
            <p:ph type="sldNum" sz="quarter" idx="12"/>
          </p:nvPr>
        </p:nvSpPr>
        <p:spPr/>
        <p:txBody>
          <a:bodyPr/>
          <a:lstStyle/>
          <a:p>
            <a:fld id="{27D4484C-7DD8-4E7B-A7E6-07CF6F41CF9C}" type="slidenum">
              <a:rPr lang="en-US" smtClean="0"/>
              <a:pPr/>
              <a:t>44</a:t>
            </a:fld>
            <a:endParaRPr lang="en-US" dirty="0"/>
          </a:p>
        </p:txBody>
      </p:sp>
      <p:pic>
        <p:nvPicPr>
          <p:cNvPr id="7170" name="Picture 13" descr="mage result for square breathing">
            <a:extLst>
              <a:ext uri="{FF2B5EF4-FFF2-40B4-BE49-F238E27FC236}">
                <a16:creationId xmlns:a16="http://schemas.microsoft.com/office/drawing/2014/main" id="{57DAC128-897A-47BE-8933-F610E5669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8940"/>
            <a:ext cx="5804338" cy="5610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4635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5B1A1-8AD8-4CF9-AF57-522F457D25D4}"/>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BA84DB74-EC24-4D14-A0A4-CAA646D752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533400"/>
            <a:ext cx="3733800" cy="5726530"/>
          </a:xfrm>
          <a:ln>
            <a:solidFill>
              <a:srgbClr val="002060"/>
            </a:solidFill>
          </a:ln>
        </p:spPr>
      </p:pic>
      <p:sp>
        <p:nvSpPr>
          <p:cNvPr id="4" name="Slide Number Placeholder 3">
            <a:extLst>
              <a:ext uri="{FF2B5EF4-FFF2-40B4-BE49-F238E27FC236}">
                <a16:creationId xmlns:a16="http://schemas.microsoft.com/office/drawing/2014/main" id="{B6FA1E81-C6BF-44FE-9BF3-05484D1B214B}"/>
              </a:ext>
            </a:extLst>
          </p:cNvPr>
          <p:cNvSpPr>
            <a:spLocks noGrp="1"/>
          </p:cNvSpPr>
          <p:nvPr>
            <p:ph type="sldNum" sz="quarter" idx="12"/>
          </p:nvPr>
        </p:nvSpPr>
        <p:spPr/>
        <p:txBody>
          <a:bodyPr/>
          <a:lstStyle/>
          <a:p>
            <a:fld id="{27D4484C-7DD8-4E7B-A7E6-07CF6F41CF9C}" type="slidenum">
              <a:rPr lang="en-US" smtClean="0"/>
              <a:pPr/>
              <a:t>45</a:t>
            </a:fld>
            <a:endParaRPr lang="en-US" dirty="0"/>
          </a:p>
        </p:txBody>
      </p:sp>
      <p:pic>
        <p:nvPicPr>
          <p:cNvPr id="10" name="Picture 9">
            <a:extLst>
              <a:ext uri="{FF2B5EF4-FFF2-40B4-BE49-F238E27FC236}">
                <a16:creationId xmlns:a16="http://schemas.microsoft.com/office/drawing/2014/main" id="{F58B406B-4B1A-4849-827A-2F885919E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524000"/>
            <a:ext cx="4724400" cy="3307080"/>
          </a:xfrm>
          <a:prstGeom prst="rect">
            <a:avLst/>
          </a:prstGeom>
        </p:spPr>
      </p:pic>
    </p:spTree>
    <p:extLst>
      <p:ext uri="{BB962C8B-B14F-4D97-AF65-F5344CB8AC3E}">
        <p14:creationId xmlns:p14="http://schemas.microsoft.com/office/powerpoint/2010/main" val="1431689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676" y="175537"/>
            <a:ext cx="7886700" cy="1325563"/>
          </a:xfrm>
        </p:spPr>
        <p:txBody>
          <a:bodyPr/>
          <a:lstStyle/>
          <a:p>
            <a:pPr algn="ctr"/>
            <a:r>
              <a:rPr lang="en-US" dirty="0"/>
              <a:t>HOW BIG IS MY FEAR?</a:t>
            </a:r>
          </a:p>
        </p:txBody>
      </p:sp>
      <p:pic>
        <p:nvPicPr>
          <p:cNvPr id="7" name="Picture 6"/>
          <p:cNvPicPr>
            <a:picLocks noChangeAspect="1"/>
          </p:cNvPicPr>
          <p:nvPr/>
        </p:nvPicPr>
        <p:blipFill>
          <a:blip r:embed="rId3"/>
          <a:stretch>
            <a:fillRect/>
          </a:stretch>
        </p:blipFill>
        <p:spPr>
          <a:xfrm>
            <a:off x="5864609" y="5019212"/>
            <a:ext cx="1160736" cy="1283774"/>
          </a:xfrm>
          <a:prstGeom prst="rect">
            <a:avLst/>
          </a:prstGeom>
        </p:spPr>
      </p:pic>
      <p:pic>
        <p:nvPicPr>
          <p:cNvPr id="8" name="Picture 7"/>
          <p:cNvPicPr>
            <a:picLocks noChangeAspect="1"/>
          </p:cNvPicPr>
          <p:nvPr/>
        </p:nvPicPr>
        <p:blipFill>
          <a:blip r:embed="rId4"/>
          <a:stretch>
            <a:fillRect/>
          </a:stretch>
        </p:blipFill>
        <p:spPr>
          <a:xfrm>
            <a:off x="5366709" y="1690689"/>
            <a:ext cx="2156536" cy="127235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1269" y="1311512"/>
            <a:ext cx="3725440" cy="5219600"/>
          </a:xfrm>
          <a:prstGeom prst="rect">
            <a:avLst/>
          </a:prstGeom>
        </p:spPr>
      </p:pic>
    </p:spTree>
    <p:extLst>
      <p:ext uri="{BB962C8B-B14F-4D97-AF65-F5344CB8AC3E}">
        <p14:creationId xmlns:p14="http://schemas.microsoft.com/office/powerpoint/2010/main" val="217061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FDC48-ED97-405F-B08E-B83201D748B6}"/>
              </a:ext>
            </a:extLst>
          </p:cNvPr>
          <p:cNvSpPr>
            <a:spLocks noGrp="1"/>
          </p:cNvSpPr>
          <p:nvPr>
            <p:ph type="title"/>
          </p:nvPr>
        </p:nvSpPr>
        <p:spPr/>
        <p:txBody>
          <a:bodyPr/>
          <a:lstStyle/>
          <a:p>
            <a:r>
              <a:rPr lang="en-US" dirty="0"/>
              <a:t>Self Management Techniques </a:t>
            </a:r>
          </a:p>
        </p:txBody>
      </p:sp>
      <p:sp>
        <p:nvSpPr>
          <p:cNvPr id="4" name="Slide Number Placeholder 3">
            <a:extLst>
              <a:ext uri="{FF2B5EF4-FFF2-40B4-BE49-F238E27FC236}">
                <a16:creationId xmlns:a16="http://schemas.microsoft.com/office/drawing/2014/main" id="{C4F3DD85-DBFE-4E87-987B-68DCC8E2CA1A}"/>
              </a:ext>
            </a:extLst>
          </p:cNvPr>
          <p:cNvSpPr>
            <a:spLocks noGrp="1"/>
          </p:cNvSpPr>
          <p:nvPr>
            <p:ph type="sldNum" sz="quarter" idx="12"/>
          </p:nvPr>
        </p:nvSpPr>
        <p:spPr/>
        <p:txBody>
          <a:bodyPr/>
          <a:lstStyle/>
          <a:p>
            <a:fld id="{27D4484C-7DD8-4E7B-A7E6-07CF6F41CF9C}" type="slidenum">
              <a:rPr lang="en-US" smtClean="0"/>
              <a:pPr/>
              <a:t>47</a:t>
            </a:fld>
            <a:endParaRPr lang="en-US" dirty="0"/>
          </a:p>
        </p:txBody>
      </p:sp>
      <p:pic>
        <p:nvPicPr>
          <p:cNvPr id="5" name="Content Placeholder 4">
            <a:extLst>
              <a:ext uri="{FF2B5EF4-FFF2-40B4-BE49-F238E27FC236}">
                <a16:creationId xmlns:a16="http://schemas.microsoft.com/office/drawing/2014/main" id="{40B9CA0F-EE85-45F7-8287-F4CEB913AF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1729" y="1295400"/>
            <a:ext cx="6236871" cy="4830763"/>
          </a:xfrm>
          <a:prstGeom prst="rect">
            <a:avLst/>
          </a:prstGeom>
          <a:noFill/>
          <a:ln>
            <a:noFill/>
          </a:ln>
        </p:spPr>
      </p:pic>
    </p:spTree>
    <p:extLst>
      <p:ext uri="{BB962C8B-B14F-4D97-AF65-F5344CB8AC3E}">
        <p14:creationId xmlns:p14="http://schemas.microsoft.com/office/powerpoint/2010/main" val="13137608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063B-72CF-4775-A37C-DB26196801C6}"/>
              </a:ext>
            </a:extLst>
          </p:cNvPr>
          <p:cNvSpPr>
            <a:spLocks noGrp="1"/>
          </p:cNvSpPr>
          <p:nvPr>
            <p:ph type="title"/>
          </p:nvPr>
        </p:nvSpPr>
        <p:spPr/>
        <p:txBody>
          <a:bodyPr>
            <a:normAutofit fontScale="90000"/>
          </a:bodyPr>
          <a:lstStyle/>
          <a:p>
            <a:r>
              <a:rPr lang="en-US" b="1" dirty="0"/>
              <a:t>Keep Others Informed </a:t>
            </a:r>
            <a:r>
              <a:rPr lang="en-US" dirty="0"/>
              <a:t/>
            </a:r>
            <a:br>
              <a:rPr lang="en-US" dirty="0"/>
            </a:br>
            <a:r>
              <a:rPr lang="en-US" sz="3600" dirty="0"/>
              <a:t>(staff, volunteers, instructors)</a:t>
            </a:r>
          </a:p>
        </p:txBody>
      </p:sp>
      <p:sp>
        <p:nvSpPr>
          <p:cNvPr id="3" name="Content Placeholder 2">
            <a:extLst>
              <a:ext uri="{FF2B5EF4-FFF2-40B4-BE49-F238E27FC236}">
                <a16:creationId xmlns:a16="http://schemas.microsoft.com/office/drawing/2014/main" id="{8AB96629-D7FB-4954-98DC-434811307211}"/>
              </a:ext>
            </a:extLst>
          </p:cNvPr>
          <p:cNvSpPr>
            <a:spLocks noGrp="1"/>
          </p:cNvSpPr>
          <p:nvPr>
            <p:ph idx="1"/>
          </p:nvPr>
        </p:nvSpPr>
        <p:spPr/>
        <p:txBody>
          <a:bodyPr>
            <a:normAutofit fontScale="92500" lnSpcReduction="20000"/>
          </a:bodyPr>
          <a:lstStyle/>
          <a:p>
            <a:pPr lvl="0"/>
            <a:r>
              <a:rPr lang="en-US" dirty="0"/>
              <a:t>A Dictionary of All Things Joe:</a:t>
            </a:r>
          </a:p>
          <a:p>
            <a:pPr marL="0" lvl="0" indent="0">
              <a:buNone/>
            </a:pPr>
            <a:r>
              <a:rPr lang="en-US" dirty="0"/>
              <a:t>    List:</a:t>
            </a:r>
          </a:p>
          <a:p>
            <a:pPr lvl="1"/>
            <a:r>
              <a:rPr lang="en-US" dirty="0"/>
              <a:t>words or approximations &amp; what they mean </a:t>
            </a:r>
          </a:p>
          <a:p>
            <a:pPr lvl="1"/>
            <a:r>
              <a:rPr lang="en-US" dirty="0"/>
              <a:t>nonverbal cues that Joe is becoming upset</a:t>
            </a:r>
          </a:p>
          <a:p>
            <a:pPr lvl="1"/>
            <a:r>
              <a:rPr lang="en-US" dirty="0"/>
              <a:t>‘hot topics’ to be avoided if Joe brings them up</a:t>
            </a:r>
          </a:p>
          <a:p>
            <a:pPr lvl="1"/>
            <a:r>
              <a:rPr lang="en-US" dirty="0"/>
              <a:t>verbal cues that Joe is getting agitated</a:t>
            </a:r>
          </a:p>
          <a:p>
            <a:pPr lvl="1"/>
            <a:r>
              <a:rPr lang="en-US" dirty="0"/>
              <a:t>distractors and redirections for Joe</a:t>
            </a:r>
          </a:p>
          <a:p>
            <a:pPr lvl="1"/>
            <a:r>
              <a:rPr lang="en-US" dirty="0"/>
              <a:t>calming strategies Joe knows</a:t>
            </a:r>
          </a:p>
          <a:p>
            <a:pPr lvl="1"/>
            <a:endParaRPr lang="en-US" dirty="0"/>
          </a:p>
          <a:p>
            <a:r>
              <a:rPr lang="en-US" dirty="0"/>
              <a:t>This list will need to be updated frequently.  </a:t>
            </a:r>
          </a:p>
          <a:p>
            <a:endParaRPr lang="en-US" dirty="0"/>
          </a:p>
        </p:txBody>
      </p:sp>
      <p:sp>
        <p:nvSpPr>
          <p:cNvPr id="4" name="Slide Number Placeholder 3">
            <a:extLst>
              <a:ext uri="{FF2B5EF4-FFF2-40B4-BE49-F238E27FC236}">
                <a16:creationId xmlns:a16="http://schemas.microsoft.com/office/drawing/2014/main" id="{0C3760BD-EE81-4A23-B973-21185C080D32}"/>
              </a:ext>
            </a:extLst>
          </p:cNvPr>
          <p:cNvSpPr>
            <a:spLocks noGrp="1"/>
          </p:cNvSpPr>
          <p:nvPr>
            <p:ph type="sldNum" sz="quarter" idx="12"/>
          </p:nvPr>
        </p:nvSpPr>
        <p:spPr/>
        <p:txBody>
          <a:bodyPr/>
          <a:lstStyle/>
          <a:p>
            <a:fld id="{27D4484C-7DD8-4E7B-A7E6-07CF6F41CF9C}" type="slidenum">
              <a:rPr lang="en-US" smtClean="0"/>
              <a:pPr/>
              <a:t>48</a:t>
            </a:fld>
            <a:endParaRPr lang="en-US" dirty="0"/>
          </a:p>
        </p:txBody>
      </p:sp>
    </p:spTree>
    <p:extLst>
      <p:ext uri="{BB962C8B-B14F-4D97-AF65-F5344CB8AC3E}">
        <p14:creationId xmlns:p14="http://schemas.microsoft.com/office/powerpoint/2010/main" val="2961434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a:t>Consider Structuring the Environment </a:t>
            </a:r>
          </a:p>
        </p:txBody>
      </p:sp>
      <p:sp>
        <p:nvSpPr>
          <p:cNvPr id="3" name="Content Placeholder 2"/>
          <p:cNvSpPr>
            <a:spLocks noGrp="1"/>
          </p:cNvSpPr>
          <p:nvPr>
            <p:ph idx="1"/>
          </p:nvPr>
        </p:nvSpPr>
        <p:spPr/>
        <p:txBody>
          <a:bodyPr>
            <a:normAutofit fontScale="92500" lnSpcReduction="20000"/>
          </a:bodyPr>
          <a:lstStyle/>
          <a:p>
            <a:r>
              <a:rPr lang="en-US" dirty="0"/>
              <a:t>Visuals</a:t>
            </a:r>
          </a:p>
          <a:p>
            <a:pPr lvl="1"/>
            <a:r>
              <a:rPr lang="en-US" dirty="0"/>
              <a:t>Schedules (use pictures if needed)</a:t>
            </a:r>
          </a:p>
          <a:p>
            <a:pPr lvl="1"/>
            <a:r>
              <a:rPr lang="en-US" dirty="0"/>
              <a:t>calendars</a:t>
            </a:r>
          </a:p>
          <a:p>
            <a:pPr lvl="1"/>
            <a:r>
              <a:rPr lang="en-US" dirty="0"/>
              <a:t>checklists</a:t>
            </a:r>
          </a:p>
          <a:p>
            <a:pPr lvl="1"/>
            <a:r>
              <a:rPr lang="en-US" dirty="0"/>
              <a:t>consistent routines</a:t>
            </a:r>
          </a:p>
          <a:p>
            <a:pPr lvl="1"/>
            <a:r>
              <a:rPr lang="en-US" dirty="0"/>
              <a:t>visual timers</a:t>
            </a:r>
          </a:p>
          <a:p>
            <a:pPr lvl="1"/>
            <a:endParaRPr lang="en-US" dirty="0"/>
          </a:p>
          <a:p>
            <a:pPr lvl="1"/>
            <a:endParaRPr lang="en-US" dirty="0"/>
          </a:p>
          <a:p>
            <a:pPr lvl="1"/>
            <a:r>
              <a:rPr lang="en-US" dirty="0"/>
              <a:t>Add a calm down space </a:t>
            </a:r>
          </a:p>
          <a:p>
            <a:pPr lvl="1"/>
            <a:r>
              <a:rPr lang="en-US" dirty="0"/>
              <a:t>consider troublesome distractions or triggers in the environment (alarms, outside noise, flickering lights)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49</a:t>
            </a:fld>
            <a:endParaRPr lang="en-US" dirty="0"/>
          </a:p>
        </p:txBody>
      </p:sp>
    </p:spTree>
    <p:extLst>
      <p:ext uri="{BB962C8B-B14F-4D97-AF65-F5344CB8AC3E}">
        <p14:creationId xmlns:p14="http://schemas.microsoft.com/office/powerpoint/2010/main" val="2812099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4C0D1-5248-4A58-8806-F0A1264AB456}"/>
              </a:ext>
            </a:extLst>
          </p:cNvPr>
          <p:cNvSpPr>
            <a:spLocks noGrp="1"/>
          </p:cNvSpPr>
          <p:nvPr>
            <p:ph type="title"/>
          </p:nvPr>
        </p:nvSpPr>
        <p:spPr/>
        <p:txBody>
          <a:bodyPr/>
          <a:lstStyle/>
          <a:p>
            <a:r>
              <a:rPr lang="en-US" dirty="0"/>
              <a:t>Challenges in MH/IDD </a:t>
            </a:r>
          </a:p>
        </p:txBody>
      </p:sp>
      <p:sp>
        <p:nvSpPr>
          <p:cNvPr id="3" name="Content Placeholder 2">
            <a:extLst>
              <a:ext uri="{FF2B5EF4-FFF2-40B4-BE49-F238E27FC236}">
                <a16:creationId xmlns:a16="http://schemas.microsoft.com/office/drawing/2014/main" id="{111422E6-B651-4FB2-ADC6-21C0C33E99C4}"/>
              </a:ext>
            </a:extLst>
          </p:cNvPr>
          <p:cNvSpPr>
            <a:spLocks noGrp="1"/>
          </p:cNvSpPr>
          <p:nvPr>
            <p:ph idx="1"/>
          </p:nvPr>
        </p:nvSpPr>
        <p:spPr>
          <a:xfrm>
            <a:off x="457200" y="1417638"/>
            <a:ext cx="8229600" cy="4708525"/>
          </a:xfrm>
        </p:spPr>
        <p:txBody>
          <a:bodyPr>
            <a:normAutofit fontScale="92500" lnSpcReduction="10000"/>
          </a:bodyPr>
          <a:lstStyle/>
          <a:p>
            <a:r>
              <a:rPr lang="en-US" dirty="0"/>
              <a:t>Psychiatric or mental health disorders are estimated as 2 - 4 times more likely in individuals with IDD </a:t>
            </a:r>
          </a:p>
          <a:p>
            <a:r>
              <a:rPr lang="en-US" dirty="0"/>
              <a:t>Determining an accurate psychiatric diagnosis is  more difficult as the level of functioning or intellect declines.</a:t>
            </a:r>
          </a:p>
          <a:p>
            <a:r>
              <a:rPr lang="en-US" dirty="0"/>
              <a:t>Researchers have found as many as 1/3 of individuals with IDD have significant behavioral, mental, or personality disorders requiring MH services.</a:t>
            </a:r>
          </a:p>
          <a:p>
            <a:pPr marL="0" indent="0">
              <a:buNone/>
            </a:pPr>
            <a:endParaRPr lang="en-US" dirty="0"/>
          </a:p>
        </p:txBody>
      </p:sp>
      <p:sp>
        <p:nvSpPr>
          <p:cNvPr id="4" name="Slide Number Placeholder 3">
            <a:extLst>
              <a:ext uri="{FF2B5EF4-FFF2-40B4-BE49-F238E27FC236}">
                <a16:creationId xmlns:a16="http://schemas.microsoft.com/office/drawing/2014/main" id="{CE84B4DF-3018-413D-BCA4-A1C82E2590CA}"/>
              </a:ext>
            </a:extLst>
          </p:cNvPr>
          <p:cNvSpPr>
            <a:spLocks noGrp="1"/>
          </p:cNvSpPr>
          <p:nvPr>
            <p:ph type="sldNum" sz="quarter" idx="12"/>
          </p:nvPr>
        </p:nvSpPr>
        <p:spPr/>
        <p:txBody>
          <a:bodyPr/>
          <a:lstStyle/>
          <a:p>
            <a:fld id="{27D4484C-7DD8-4E7B-A7E6-07CF6F41CF9C}" type="slidenum">
              <a:rPr lang="en-US" smtClean="0"/>
              <a:pPr/>
              <a:t>5</a:t>
            </a:fld>
            <a:endParaRPr lang="en-US" dirty="0"/>
          </a:p>
        </p:txBody>
      </p:sp>
    </p:spTree>
    <p:extLst>
      <p:ext uri="{BB962C8B-B14F-4D97-AF65-F5344CB8AC3E}">
        <p14:creationId xmlns:p14="http://schemas.microsoft.com/office/powerpoint/2010/main" val="30824665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Workstation</a:t>
            </a:r>
          </a:p>
        </p:txBody>
      </p:sp>
      <p:sp>
        <p:nvSpPr>
          <p:cNvPr id="6" name="Content Placeholder 5"/>
          <p:cNvSpPr>
            <a:spLocks noGrp="1"/>
          </p:cNvSpPr>
          <p:nvPr>
            <p:ph idx="1"/>
          </p:nvPr>
        </p:nvSpPr>
        <p:spPr/>
        <p:txBody>
          <a:bodyPr/>
          <a:lstStyle/>
          <a:p>
            <a:endParaRPr lang="en-US" dirty="0"/>
          </a:p>
        </p:txBody>
      </p:sp>
      <p:pic>
        <p:nvPicPr>
          <p:cNvPr id="4098" name="Picture 2" descr="C:\Users\jean.mankowski\Desktop\works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7435145" cy="384651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27D4484C-7DD8-4E7B-A7E6-07CF6F41CF9C}" type="slidenum">
              <a:rPr lang="en-US" smtClean="0"/>
              <a:pPr/>
              <a:t>50</a:t>
            </a:fld>
            <a:endParaRPr lang="en-US" dirty="0"/>
          </a:p>
        </p:txBody>
      </p:sp>
    </p:spTree>
    <p:extLst>
      <p:ext uri="{BB962C8B-B14F-4D97-AF65-F5344CB8AC3E}">
        <p14:creationId xmlns:p14="http://schemas.microsoft.com/office/powerpoint/2010/main" val="1996154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D47378-9EF4-47E2-A4B0-7331BD115DD7}"/>
              </a:ext>
            </a:extLst>
          </p:cNvPr>
          <p:cNvSpPr>
            <a:spLocks noGrp="1"/>
          </p:cNvSpPr>
          <p:nvPr>
            <p:ph type="sldNum" sz="quarter" idx="12"/>
          </p:nvPr>
        </p:nvSpPr>
        <p:spPr/>
        <p:txBody>
          <a:bodyPr/>
          <a:lstStyle/>
          <a:p>
            <a:fld id="{27D4484C-7DD8-4E7B-A7E6-07CF6F41CF9C}" type="slidenum">
              <a:rPr lang="en-US" smtClean="0"/>
              <a:pPr/>
              <a:t>51</a:t>
            </a:fld>
            <a:endParaRPr lang="en-US" dirty="0"/>
          </a:p>
        </p:txBody>
      </p:sp>
      <p:pic>
        <p:nvPicPr>
          <p:cNvPr id="8194" name="Picture 5" descr="mage result for self management  of behavior for adults with autism">
            <a:extLst>
              <a:ext uri="{FF2B5EF4-FFF2-40B4-BE49-F238E27FC236}">
                <a16:creationId xmlns:a16="http://schemas.microsoft.com/office/drawing/2014/main" id="{B727CDD1-5DB8-42BD-8CCE-F92EE7D9C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00380"/>
            <a:ext cx="7153275" cy="572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256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Space </a:t>
            </a:r>
          </a:p>
        </p:txBody>
      </p:sp>
      <p:sp>
        <p:nvSpPr>
          <p:cNvPr id="3" name="Content Placeholder 2"/>
          <p:cNvSpPr>
            <a:spLocks noGrp="1"/>
          </p:cNvSpPr>
          <p:nvPr>
            <p:ph idx="1"/>
          </p:nvPr>
        </p:nvSpPr>
        <p:spPr/>
        <p:txBody>
          <a:bodyPr>
            <a:normAutofit fontScale="85000" lnSpcReduction="20000"/>
          </a:bodyPr>
          <a:lstStyle/>
          <a:p>
            <a:r>
              <a:rPr lang="en-US" dirty="0"/>
              <a:t>Designated Space </a:t>
            </a:r>
          </a:p>
          <a:p>
            <a:pPr lvl="1"/>
            <a:r>
              <a:rPr lang="en-US" dirty="0"/>
              <a:t>corner of room</a:t>
            </a:r>
          </a:p>
          <a:p>
            <a:pPr lvl="1"/>
            <a:r>
              <a:rPr lang="en-US" dirty="0"/>
              <a:t>large closet</a:t>
            </a:r>
          </a:p>
          <a:p>
            <a:pPr marL="457200" lvl="1" indent="0">
              <a:buNone/>
            </a:pPr>
            <a:endParaRPr lang="en-US" dirty="0"/>
          </a:p>
          <a:p>
            <a:r>
              <a:rPr lang="en-US" dirty="0"/>
              <a:t>Contents and Soothing Activities</a:t>
            </a:r>
          </a:p>
          <a:p>
            <a:pPr lvl="1"/>
            <a:r>
              <a:rPr lang="en-US" dirty="0"/>
              <a:t>visual calming strip</a:t>
            </a:r>
          </a:p>
          <a:p>
            <a:pPr lvl="1"/>
            <a:r>
              <a:rPr lang="en-US" dirty="0"/>
              <a:t>bean bag</a:t>
            </a:r>
          </a:p>
          <a:p>
            <a:pPr lvl="1"/>
            <a:r>
              <a:rPr lang="en-US" dirty="0"/>
              <a:t>weighted blanket</a:t>
            </a:r>
          </a:p>
          <a:p>
            <a:pPr lvl="1"/>
            <a:r>
              <a:rPr lang="en-US" dirty="0"/>
              <a:t>fidgets</a:t>
            </a:r>
          </a:p>
          <a:p>
            <a:pPr lvl="1"/>
            <a:r>
              <a:rPr lang="en-US" dirty="0"/>
              <a:t>soothing music </a:t>
            </a:r>
          </a:p>
          <a:p>
            <a:pPr lvl="1"/>
            <a:r>
              <a:rPr lang="en-US" dirty="0"/>
              <a:t>coloring/drawing supplies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2667000" cy="588702"/>
          </a:xfrm>
          <a:prstGeom prst="rect">
            <a:avLst/>
          </a:prstGeom>
        </p:spPr>
      </p:pic>
      <p:sp>
        <p:nvSpPr>
          <p:cNvPr id="5" name="Slide Number Placeholder 4"/>
          <p:cNvSpPr>
            <a:spLocks noGrp="1"/>
          </p:cNvSpPr>
          <p:nvPr>
            <p:ph type="sldNum" sz="quarter" idx="12"/>
          </p:nvPr>
        </p:nvSpPr>
        <p:spPr/>
        <p:txBody>
          <a:bodyPr/>
          <a:lstStyle/>
          <a:p>
            <a:fld id="{27D4484C-7DD8-4E7B-A7E6-07CF6F41CF9C}" type="slidenum">
              <a:rPr lang="en-US" smtClean="0"/>
              <a:pPr/>
              <a:t>52</a:t>
            </a:fld>
            <a:endParaRPr lang="en-US" dirty="0"/>
          </a:p>
        </p:txBody>
      </p:sp>
    </p:spTree>
    <p:extLst>
      <p:ext uri="{BB962C8B-B14F-4D97-AF65-F5344CB8AC3E}">
        <p14:creationId xmlns:p14="http://schemas.microsoft.com/office/powerpoint/2010/main" val="30871991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First Then </a:t>
            </a:r>
          </a:p>
        </p:txBody>
      </p:sp>
      <p:pic>
        <p:nvPicPr>
          <p:cNvPr id="3074" name="Picture 2" descr="C:\Users\jean.mankowski\Desktop\first-the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19200"/>
            <a:ext cx="5118100" cy="13462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27D4484C-7DD8-4E7B-A7E6-07CF6F41CF9C}" type="slidenum">
              <a:rPr lang="en-US" smtClean="0"/>
              <a:pPr/>
              <a:t>53</a:t>
            </a:fld>
            <a:endParaRPr lang="en-US" dirty="0"/>
          </a:p>
        </p:txBody>
      </p:sp>
    </p:spTree>
    <p:extLst>
      <p:ext uri="{BB962C8B-B14F-4D97-AF65-F5344CB8AC3E}">
        <p14:creationId xmlns:p14="http://schemas.microsoft.com/office/powerpoint/2010/main" val="2082329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08679"/>
            <a:ext cx="8229600" cy="1143000"/>
          </a:xfrm>
        </p:spPr>
        <p:txBody>
          <a:bodyPr>
            <a:normAutofit fontScale="90000"/>
          </a:bodyPr>
          <a:lstStyle/>
          <a:p>
            <a:r>
              <a:rPr lang="en-US" dirty="0"/>
              <a:t>Taking a Break (or Time Out)  </a:t>
            </a:r>
            <a:br>
              <a:rPr lang="en-US" dirty="0"/>
            </a:br>
            <a:r>
              <a:rPr lang="en-US" sz="2700" dirty="0"/>
              <a:t>for major infractions like aggression</a:t>
            </a:r>
          </a:p>
        </p:txBody>
      </p:sp>
      <p:sp>
        <p:nvSpPr>
          <p:cNvPr id="3" name="Content Placeholder 2"/>
          <p:cNvSpPr>
            <a:spLocks noGrp="1"/>
          </p:cNvSpPr>
          <p:nvPr>
            <p:ph idx="1"/>
          </p:nvPr>
        </p:nvSpPr>
        <p:spPr>
          <a:xfrm>
            <a:off x="381000" y="1905000"/>
            <a:ext cx="8229600" cy="4724400"/>
          </a:xfrm>
        </p:spPr>
        <p:txBody>
          <a:bodyPr>
            <a:normAutofit fontScale="70000" lnSpcReduction="20000"/>
          </a:bodyPr>
          <a:lstStyle/>
          <a:p>
            <a:pPr marL="0" indent="0">
              <a:buNone/>
            </a:pPr>
            <a:r>
              <a:rPr lang="en-US" dirty="0"/>
              <a:t>Losing access to preferable things/attention by removing the individual from the rewarding setting/activity</a:t>
            </a:r>
          </a:p>
          <a:p>
            <a:pPr marL="0" indent="0">
              <a:buNone/>
            </a:pPr>
            <a:r>
              <a:rPr lang="en-US" dirty="0"/>
              <a:t> </a:t>
            </a:r>
          </a:p>
          <a:p>
            <a:endParaRPr lang="en-US" dirty="0"/>
          </a:p>
          <a:p>
            <a:endParaRPr lang="en-US" dirty="0"/>
          </a:p>
          <a:p>
            <a:r>
              <a:rPr lang="en-US" dirty="0"/>
              <a:t>Remove Joe from video (to other room if possible)</a:t>
            </a:r>
          </a:p>
          <a:p>
            <a:r>
              <a:rPr lang="en-US" dirty="0"/>
              <a:t>Use concise wording “you need a break in your room”</a:t>
            </a:r>
          </a:p>
          <a:p>
            <a:r>
              <a:rPr lang="en-US" dirty="0"/>
              <a:t>Do not talk to him (or provide positive or negative attention)</a:t>
            </a:r>
          </a:p>
          <a:p>
            <a:r>
              <a:rPr lang="en-US" dirty="0"/>
              <a:t>Keep eyes on if necessary (turn body, use gym mat) </a:t>
            </a:r>
          </a:p>
          <a:p>
            <a:r>
              <a:rPr lang="en-US" dirty="0"/>
              <a:t>Consider using a timer (depending on cognitive level)</a:t>
            </a:r>
          </a:p>
          <a:p>
            <a:r>
              <a:rPr lang="en-US" dirty="0"/>
              <a:t>Once calm/time is up, give praise of calming self down, he can to return to what he was doing</a:t>
            </a:r>
          </a:p>
          <a:p>
            <a:r>
              <a:rPr lang="en-US" dirty="0"/>
              <a:t>No need to rehash infraction </a:t>
            </a:r>
          </a:p>
          <a:p>
            <a:endParaRPr lang="en-US" dirty="0"/>
          </a:p>
        </p:txBody>
      </p:sp>
      <p:sp>
        <p:nvSpPr>
          <p:cNvPr id="5" name="Rectangle 4"/>
          <p:cNvSpPr/>
          <p:nvPr/>
        </p:nvSpPr>
        <p:spPr>
          <a:xfrm>
            <a:off x="466725" y="2609046"/>
            <a:ext cx="8001000" cy="729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Example: Joe is watching a high interest video and his housemate walks by and he reaches out and hits 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4" name="Slide Number Placeholder 3"/>
          <p:cNvSpPr>
            <a:spLocks noGrp="1"/>
          </p:cNvSpPr>
          <p:nvPr>
            <p:ph type="sldNum" sz="quarter" idx="12"/>
          </p:nvPr>
        </p:nvSpPr>
        <p:spPr/>
        <p:txBody>
          <a:bodyPr/>
          <a:lstStyle/>
          <a:p>
            <a:fld id="{27D4484C-7DD8-4E7B-A7E6-07CF6F41CF9C}" type="slidenum">
              <a:rPr lang="en-US" smtClean="0"/>
              <a:pPr/>
              <a:t>54</a:t>
            </a:fld>
            <a:endParaRPr lang="en-US" dirty="0"/>
          </a:p>
        </p:txBody>
      </p:sp>
    </p:spTree>
    <p:extLst>
      <p:ext uri="{BB962C8B-B14F-4D97-AF65-F5344CB8AC3E}">
        <p14:creationId xmlns:p14="http://schemas.microsoft.com/office/powerpoint/2010/main" val="1896044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9449-B988-4410-998A-92269C999CCC}"/>
              </a:ext>
            </a:extLst>
          </p:cNvPr>
          <p:cNvSpPr>
            <a:spLocks noGrp="1"/>
          </p:cNvSpPr>
          <p:nvPr>
            <p:ph type="title"/>
          </p:nvPr>
        </p:nvSpPr>
        <p:spPr/>
        <p:txBody>
          <a:bodyPr/>
          <a:lstStyle/>
          <a:p>
            <a:r>
              <a:rPr lang="en-US" dirty="0"/>
              <a:t>Other less studied strategies:</a:t>
            </a:r>
          </a:p>
        </p:txBody>
      </p:sp>
      <p:sp>
        <p:nvSpPr>
          <p:cNvPr id="3" name="Content Placeholder 2">
            <a:extLst>
              <a:ext uri="{FF2B5EF4-FFF2-40B4-BE49-F238E27FC236}">
                <a16:creationId xmlns:a16="http://schemas.microsoft.com/office/drawing/2014/main" id="{BFF92794-781B-4EBF-92C7-FF9C812C64D7}"/>
              </a:ext>
            </a:extLst>
          </p:cNvPr>
          <p:cNvSpPr>
            <a:spLocks noGrp="1"/>
          </p:cNvSpPr>
          <p:nvPr>
            <p:ph idx="1"/>
          </p:nvPr>
        </p:nvSpPr>
        <p:spPr/>
        <p:txBody>
          <a:bodyPr/>
          <a:lstStyle/>
          <a:p>
            <a:pPr marL="0" indent="0">
              <a:buNone/>
            </a:pPr>
            <a:r>
              <a:rPr lang="en-US" dirty="0"/>
              <a:t>Cognitive Techniques </a:t>
            </a:r>
          </a:p>
          <a:p>
            <a:r>
              <a:rPr lang="en-US" dirty="0"/>
              <a:t>Mindfulness</a:t>
            </a:r>
          </a:p>
          <a:p>
            <a:r>
              <a:rPr lang="en-US" dirty="0"/>
              <a:t>Progressive Muscle Relaxation</a:t>
            </a:r>
          </a:p>
        </p:txBody>
      </p:sp>
      <p:sp>
        <p:nvSpPr>
          <p:cNvPr id="4" name="Slide Number Placeholder 3">
            <a:extLst>
              <a:ext uri="{FF2B5EF4-FFF2-40B4-BE49-F238E27FC236}">
                <a16:creationId xmlns:a16="http://schemas.microsoft.com/office/drawing/2014/main" id="{19E9E789-02C7-4B27-A96E-CCC55A87192B}"/>
              </a:ext>
            </a:extLst>
          </p:cNvPr>
          <p:cNvSpPr>
            <a:spLocks noGrp="1"/>
          </p:cNvSpPr>
          <p:nvPr>
            <p:ph type="sldNum" sz="quarter" idx="12"/>
          </p:nvPr>
        </p:nvSpPr>
        <p:spPr/>
        <p:txBody>
          <a:bodyPr/>
          <a:lstStyle/>
          <a:p>
            <a:fld id="{27D4484C-7DD8-4E7B-A7E6-07CF6F41CF9C}" type="slidenum">
              <a:rPr lang="en-US" smtClean="0"/>
              <a:pPr/>
              <a:t>55</a:t>
            </a:fld>
            <a:endParaRPr lang="en-US" dirty="0"/>
          </a:p>
        </p:txBody>
      </p:sp>
    </p:spTree>
    <p:extLst>
      <p:ext uri="{BB962C8B-B14F-4D97-AF65-F5344CB8AC3E}">
        <p14:creationId xmlns:p14="http://schemas.microsoft.com/office/powerpoint/2010/main" val="19820907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BA718-E263-4A88-8774-496832270D8F}"/>
              </a:ext>
            </a:extLst>
          </p:cNvPr>
          <p:cNvSpPr>
            <a:spLocks noGrp="1"/>
          </p:cNvSpPr>
          <p:nvPr>
            <p:ph type="title"/>
          </p:nvPr>
        </p:nvSpPr>
        <p:spPr/>
        <p:txBody>
          <a:bodyPr/>
          <a:lstStyle/>
          <a:p>
            <a:r>
              <a:rPr lang="en-US" dirty="0"/>
              <a:t>Mindfulness </a:t>
            </a:r>
          </a:p>
        </p:txBody>
      </p:sp>
      <p:sp>
        <p:nvSpPr>
          <p:cNvPr id="3" name="Content Placeholder 2">
            <a:extLst>
              <a:ext uri="{FF2B5EF4-FFF2-40B4-BE49-F238E27FC236}">
                <a16:creationId xmlns:a16="http://schemas.microsoft.com/office/drawing/2014/main" id="{1E56B126-F009-4270-A7E0-516427002878}"/>
              </a:ext>
            </a:extLst>
          </p:cNvPr>
          <p:cNvSpPr>
            <a:spLocks noGrp="1"/>
          </p:cNvSpPr>
          <p:nvPr>
            <p:ph idx="1"/>
          </p:nvPr>
        </p:nvSpPr>
        <p:spPr/>
        <p:txBody>
          <a:bodyPr/>
          <a:lstStyle/>
          <a:p>
            <a:r>
              <a:rPr lang="en-US" dirty="0"/>
              <a:t>More appropriate and effective for adolescents with mild to moderate ID or ASD than for those with lower cognitive ability</a:t>
            </a:r>
          </a:p>
        </p:txBody>
      </p:sp>
      <p:sp>
        <p:nvSpPr>
          <p:cNvPr id="4" name="Slide Number Placeholder 3">
            <a:extLst>
              <a:ext uri="{FF2B5EF4-FFF2-40B4-BE49-F238E27FC236}">
                <a16:creationId xmlns:a16="http://schemas.microsoft.com/office/drawing/2014/main" id="{D8EB3122-7407-4A30-90D7-2FA0079A8553}"/>
              </a:ext>
            </a:extLst>
          </p:cNvPr>
          <p:cNvSpPr>
            <a:spLocks noGrp="1"/>
          </p:cNvSpPr>
          <p:nvPr>
            <p:ph type="sldNum" sz="quarter" idx="12"/>
          </p:nvPr>
        </p:nvSpPr>
        <p:spPr/>
        <p:txBody>
          <a:bodyPr/>
          <a:lstStyle/>
          <a:p>
            <a:fld id="{27D4484C-7DD8-4E7B-A7E6-07CF6F41CF9C}" type="slidenum">
              <a:rPr lang="en-US" smtClean="0"/>
              <a:pPr/>
              <a:t>56</a:t>
            </a:fld>
            <a:endParaRPr lang="en-US" dirty="0"/>
          </a:p>
        </p:txBody>
      </p:sp>
    </p:spTree>
    <p:extLst>
      <p:ext uri="{BB962C8B-B14F-4D97-AF65-F5344CB8AC3E}">
        <p14:creationId xmlns:p14="http://schemas.microsoft.com/office/powerpoint/2010/main" val="5177138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54E30-02E0-473B-A3F9-213797394F4F}"/>
              </a:ext>
            </a:extLst>
          </p:cNvPr>
          <p:cNvSpPr>
            <a:spLocks noGrp="1"/>
          </p:cNvSpPr>
          <p:nvPr>
            <p:ph type="sldNum" sz="quarter" idx="12"/>
          </p:nvPr>
        </p:nvSpPr>
        <p:spPr/>
        <p:txBody>
          <a:bodyPr/>
          <a:lstStyle/>
          <a:p>
            <a:fld id="{27D4484C-7DD8-4E7B-A7E6-07CF6F41CF9C}" type="slidenum">
              <a:rPr lang="en-US" smtClean="0"/>
              <a:pPr/>
              <a:t>57</a:t>
            </a:fld>
            <a:endParaRPr lang="en-US" dirty="0"/>
          </a:p>
        </p:txBody>
      </p:sp>
      <p:pic>
        <p:nvPicPr>
          <p:cNvPr id="1026" name="Picture 2" descr="mage result for PMR visual support for adults">
            <a:extLst>
              <a:ext uri="{FF2B5EF4-FFF2-40B4-BE49-F238E27FC236}">
                <a16:creationId xmlns:a16="http://schemas.microsoft.com/office/drawing/2014/main" id="{96422079-ACE4-433E-A4DF-5B9FC9537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32069"/>
            <a:ext cx="4267199" cy="602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6361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1835B5B-EC16-4D28-AFCF-AB53E2894BAE}"/>
              </a:ext>
            </a:extLst>
          </p:cNvPr>
          <p:cNvGraphicFramePr>
            <a:graphicFrameLocks noGrp="1"/>
          </p:cNvGraphicFramePr>
          <p:nvPr>
            <p:ph idx="1"/>
            <p:extLst>
              <p:ext uri="{D42A27DB-BD31-4B8C-83A1-F6EECF244321}">
                <p14:modId xmlns:p14="http://schemas.microsoft.com/office/powerpoint/2010/main" val="4156294288"/>
              </p:ext>
            </p:extLst>
          </p:nvPr>
        </p:nvGraphicFramePr>
        <p:xfrm>
          <a:off x="457200" y="1398588"/>
          <a:ext cx="8229600" cy="5329633"/>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06336415"/>
                    </a:ext>
                  </a:extLst>
                </a:gridCol>
                <a:gridCol w="2057400">
                  <a:extLst>
                    <a:ext uri="{9D8B030D-6E8A-4147-A177-3AD203B41FA5}">
                      <a16:colId xmlns:a16="http://schemas.microsoft.com/office/drawing/2014/main" val="239024565"/>
                    </a:ext>
                  </a:extLst>
                </a:gridCol>
                <a:gridCol w="2057400">
                  <a:extLst>
                    <a:ext uri="{9D8B030D-6E8A-4147-A177-3AD203B41FA5}">
                      <a16:colId xmlns:a16="http://schemas.microsoft.com/office/drawing/2014/main" val="2449714671"/>
                    </a:ext>
                  </a:extLst>
                </a:gridCol>
                <a:gridCol w="2057400">
                  <a:extLst>
                    <a:ext uri="{9D8B030D-6E8A-4147-A177-3AD203B41FA5}">
                      <a16:colId xmlns:a16="http://schemas.microsoft.com/office/drawing/2014/main" val="280065689"/>
                    </a:ext>
                  </a:extLst>
                </a:gridCol>
              </a:tblGrid>
              <a:tr h="15732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566226"/>
                  </a:ext>
                </a:extLst>
              </a:tr>
              <a:tr h="17752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8303390"/>
                  </a:ext>
                </a:extLst>
              </a:tr>
              <a:tr h="19812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434376"/>
                  </a:ext>
                </a:extLst>
              </a:tr>
            </a:tbl>
          </a:graphicData>
        </a:graphic>
      </p:graphicFrame>
      <p:sp>
        <p:nvSpPr>
          <p:cNvPr id="2" name="Title 1">
            <a:extLst>
              <a:ext uri="{FF2B5EF4-FFF2-40B4-BE49-F238E27FC236}">
                <a16:creationId xmlns:a16="http://schemas.microsoft.com/office/drawing/2014/main" id="{0E5EFCDA-6820-4207-8939-F9EA7FB2D9B3}"/>
              </a:ext>
            </a:extLst>
          </p:cNvPr>
          <p:cNvSpPr>
            <a:spLocks noGrp="1"/>
          </p:cNvSpPr>
          <p:nvPr>
            <p:ph type="title"/>
          </p:nvPr>
        </p:nvSpPr>
        <p:spPr/>
        <p:txBody>
          <a:bodyPr/>
          <a:lstStyle/>
          <a:p>
            <a:r>
              <a:rPr lang="en-US" dirty="0"/>
              <a:t>Circle a Pleasant Event </a:t>
            </a:r>
          </a:p>
        </p:txBody>
      </p:sp>
      <p:sp>
        <p:nvSpPr>
          <p:cNvPr id="4" name="Slide Number Placeholder 3">
            <a:extLst>
              <a:ext uri="{FF2B5EF4-FFF2-40B4-BE49-F238E27FC236}">
                <a16:creationId xmlns:a16="http://schemas.microsoft.com/office/drawing/2014/main" id="{9389FAC9-337F-4CBF-AA9E-E1DA1E654D97}"/>
              </a:ext>
            </a:extLst>
          </p:cNvPr>
          <p:cNvSpPr>
            <a:spLocks noGrp="1"/>
          </p:cNvSpPr>
          <p:nvPr>
            <p:ph type="sldNum" sz="quarter" idx="12"/>
          </p:nvPr>
        </p:nvSpPr>
        <p:spPr/>
        <p:txBody>
          <a:bodyPr/>
          <a:lstStyle/>
          <a:p>
            <a:fld id="{27D4484C-7DD8-4E7B-A7E6-07CF6F41CF9C}" type="slidenum">
              <a:rPr lang="en-US" smtClean="0"/>
              <a:pPr/>
              <a:t>58</a:t>
            </a:fld>
            <a:endParaRPr lang="en-US" dirty="0"/>
          </a:p>
        </p:txBody>
      </p:sp>
      <p:pic>
        <p:nvPicPr>
          <p:cNvPr id="11" name="Picture 10">
            <a:extLst>
              <a:ext uri="{FF2B5EF4-FFF2-40B4-BE49-F238E27FC236}">
                <a16:creationId xmlns:a16="http://schemas.microsoft.com/office/drawing/2014/main" id="{F7F34FCB-66F8-48E1-AEF9-5613C0CDFBE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971800" y="3154810"/>
            <a:ext cx="1229126" cy="1340990"/>
          </a:xfrm>
          <a:prstGeom prst="rect">
            <a:avLst/>
          </a:prstGeom>
        </p:spPr>
      </p:pic>
      <p:pic>
        <p:nvPicPr>
          <p:cNvPr id="14" name="Picture 13">
            <a:extLst>
              <a:ext uri="{FF2B5EF4-FFF2-40B4-BE49-F238E27FC236}">
                <a16:creationId xmlns:a16="http://schemas.microsoft.com/office/drawing/2014/main" id="{42CB7ED1-FA56-42CB-9041-08F9B3F2335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6705600" y="3154810"/>
            <a:ext cx="1828800" cy="1143000"/>
          </a:xfrm>
          <a:prstGeom prst="rect">
            <a:avLst/>
          </a:prstGeom>
        </p:spPr>
      </p:pic>
      <p:pic>
        <p:nvPicPr>
          <p:cNvPr id="17" name="Picture 16">
            <a:extLst>
              <a:ext uri="{FF2B5EF4-FFF2-40B4-BE49-F238E27FC236}">
                <a16:creationId xmlns:a16="http://schemas.microsoft.com/office/drawing/2014/main" id="{173D4E6C-8D0A-4F40-BADC-4CBDC65FEEC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5019674" y="1433796"/>
            <a:ext cx="1228725" cy="1436832"/>
          </a:xfrm>
          <a:prstGeom prst="rect">
            <a:avLst/>
          </a:prstGeom>
        </p:spPr>
      </p:pic>
      <p:pic>
        <p:nvPicPr>
          <p:cNvPr id="20" name="Picture 19">
            <a:extLst>
              <a:ext uri="{FF2B5EF4-FFF2-40B4-BE49-F238E27FC236}">
                <a16:creationId xmlns:a16="http://schemas.microsoft.com/office/drawing/2014/main" id="{4E8F8813-9691-42B0-B5AE-62EE12A579D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4723918" y="5063276"/>
            <a:ext cx="1829282" cy="1136101"/>
          </a:xfrm>
          <a:prstGeom prst="rect">
            <a:avLst/>
          </a:prstGeom>
        </p:spPr>
      </p:pic>
      <p:pic>
        <p:nvPicPr>
          <p:cNvPr id="23" name="Picture 22">
            <a:extLst>
              <a:ext uri="{FF2B5EF4-FFF2-40B4-BE49-F238E27FC236}">
                <a16:creationId xmlns:a16="http://schemas.microsoft.com/office/drawing/2014/main" id="{C6B8C440-6ECC-4A5D-8008-F01C9EB10D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990600" y="1606669"/>
            <a:ext cx="914400" cy="1263959"/>
          </a:xfrm>
          <a:prstGeom prst="rect">
            <a:avLst/>
          </a:prstGeom>
        </p:spPr>
      </p:pic>
      <p:pic>
        <p:nvPicPr>
          <p:cNvPr id="25" name="Picture 24">
            <a:extLst>
              <a:ext uri="{FF2B5EF4-FFF2-40B4-BE49-F238E27FC236}">
                <a16:creationId xmlns:a16="http://schemas.microsoft.com/office/drawing/2014/main" id="{29CD55A2-7775-413F-8963-964E38777D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64526" y="1547433"/>
            <a:ext cx="1059801" cy="1209557"/>
          </a:xfrm>
          <a:prstGeom prst="rect">
            <a:avLst/>
          </a:prstGeom>
        </p:spPr>
      </p:pic>
      <p:pic>
        <p:nvPicPr>
          <p:cNvPr id="27" name="Picture 26">
            <a:extLst>
              <a:ext uri="{FF2B5EF4-FFF2-40B4-BE49-F238E27FC236}">
                <a16:creationId xmlns:a16="http://schemas.microsoft.com/office/drawing/2014/main" id="{A3179124-885B-487C-8B9E-3889D2AC4F77}"/>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xmlns="" r:id="rId14"/>
              </a:ext>
            </a:extLst>
          </a:blip>
          <a:stretch>
            <a:fillRect/>
          </a:stretch>
        </p:blipFill>
        <p:spPr>
          <a:xfrm>
            <a:off x="723900" y="5046277"/>
            <a:ext cx="1447800" cy="1447800"/>
          </a:xfrm>
          <a:prstGeom prst="rect">
            <a:avLst/>
          </a:prstGeom>
        </p:spPr>
      </p:pic>
      <p:pic>
        <p:nvPicPr>
          <p:cNvPr id="30" name="Picture 29">
            <a:extLst>
              <a:ext uri="{FF2B5EF4-FFF2-40B4-BE49-F238E27FC236}">
                <a16:creationId xmlns:a16="http://schemas.microsoft.com/office/drawing/2014/main" id="{81E38729-ED7C-4F68-A351-60074E882B7E}"/>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xmlns="" r:id="rId16"/>
              </a:ext>
            </a:extLst>
          </a:blip>
          <a:stretch>
            <a:fillRect/>
          </a:stretch>
        </p:blipFill>
        <p:spPr>
          <a:xfrm>
            <a:off x="4723918" y="3259582"/>
            <a:ext cx="1750000" cy="1340990"/>
          </a:xfrm>
          <a:prstGeom prst="rect">
            <a:avLst/>
          </a:prstGeom>
        </p:spPr>
      </p:pic>
      <p:pic>
        <p:nvPicPr>
          <p:cNvPr id="2049" name="Picture 2048">
            <a:extLst>
              <a:ext uri="{FF2B5EF4-FFF2-40B4-BE49-F238E27FC236}">
                <a16:creationId xmlns:a16="http://schemas.microsoft.com/office/drawing/2014/main" id="{649C4013-C4EF-42D1-B1D9-1FF963D2258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8875" y="3056057"/>
            <a:ext cx="1750001" cy="1622130"/>
          </a:xfrm>
          <a:prstGeom prst="rect">
            <a:avLst/>
          </a:prstGeom>
        </p:spPr>
      </p:pic>
      <p:pic>
        <p:nvPicPr>
          <p:cNvPr id="2054" name="Picture 2053">
            <a:extLst>
              <a:ext uri="{FF2B5EF4-FFF2-40B4-BE49-F238E27FC236}">
                <a16:creationId xmlns:a16="http://schemas.microsoft.com/office/drawing/2014/main" id="{98EB8AE4-C898-4924-A228-1FBA79B8576C}"/>
              </a:ext>
            </a:extLst>
          </p:cNvPr>
          <p:cNvPicPr>
            <a:picLocks noChangeAspect="1"/>
          </p:cNvPicPr>
          <p:nvPr/>
        </p:nvPicPr>
        <p:blipFill>
          <a:blip r:embed="rId18" cstate="print">
            <a:extLst>
              <a:ext uri="{28A0092B-C50C-407E-A947-70E740481C1C}">
                <a14:useLocalDpi xmlns:a14="http://schemas.microsoft.com/office/drawing/2010/main" val="0"/>
              </a:ext>
              <a:ext uri="{837473B0-CC2E-450A-ABE3-18F120FF3D39}">
                <a1611:picAttrSrcUrl xmlns:a1611="http://schemas.microsoft.com/office/drawing/2016/11/main" xmlns="" r:id="rId19"/>
              </a:ext>
            </a:extLst>
          </a:blip>
          <a:stretch>
            <a:fillRect/>
          </a:stretch>
        </p:blipFill>
        <p:spPr>
          <a:xfrm>
            <a:off x="2762956" y="4874570"/>
            <a:ext cx="1666652" cy="1834392"/>
          </a:xfrm>
          <a:prstGeom prst="rect">
            <a:avLst/>
          </a:prstGeom>
        </p:spPr>
      </p:pic>
      <p:pic>
        <p:nvPicPr>
          <p:cNvPr id="2057" name="Picture 2056">
            <a:extLst>
              <a:ext uri="{FF2B5EF4-FFF2-40B4-BE49-F238E27FC236}">
                <a16:creationId xmlns:a16="http://schemas.microsoft.com/office/drawing/2014/main" id="{C45A2EB5-3781-4A8A-BBF7-7C5E86653BC9}"/>
              </a:ext>
            </a:extLst>
          </p:cNvPr>
          <p:cNvPicPr>
            <a:picLocks noChangeAspect="1"/>
          </p:cNvPicPr>
          <p:nvPr/>
        </p:nvPicPr>
        <p:blipFill>
          <a:blip r:embed="rId20">
            <a:extLst>
              <a:ext uri="{28A0092B-C50C-407E-A947-70E740481C1C}">
                <a14:useLocalDpi xmlns:a14="http://schemas.microsoft.com/office/drawing/2010/main" val="0"/>
              </a:ext>
              <a:ext uri="{837473B0-CC2E-450A-ABE3-18F120FF3D39}">
                <a1611:picAttrSrcUrl xmlns:a1611="http://schemas.microsoft.com/office/drawing/2016/11/main" xmlns="" r:id="rId21"/>
              </a:ext>
            </a:extLst>
          </a:blip>
          <a:stretch>
            <a:fillRect/>
          </a:stretch>
        </p:blipFill>
        <p:spPr>
          <a:xfrm>
            <a:off x="6991350" y="1547433"/>
            <a:ext cx="1247775" cy="1152525"/>
          </a:xfrm>
          <a:prstGeom prst="rect">
            <a:avLst/>
          </a:prstGeom>
        </p:spPr>
      </p:pic>
      <p:pic>
        <p:nvPicPr>
          <p:cNvPr id="2060" name="Picture 2059">
            <a:extLst>
              <a:ext uri="{FF2B5EF4-FFF2-40B4-BE49-F238E27FC236}">
                <a16:creationId xmlns:a16="http://schemas.microsoft.com/office/drawing/2014/main" id="{BF1836FA-1119-4353-840F-6D5A6C50306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042773" y="4883691"/>
            <a:ext cx="1224927" cy="1699671"/>
          </a:xfrm>
          <a:prstGeom prst="rect">
            <a:avLst/>
          </a:prstGeom>
        </p:spPr>
      </p:pic>
    </p:spTree>
    <p:extLst>
      <p:ext uri="{BB962C8B-B14F-4D97-AF65-F5344CB8AC3E}">
        <p14:creationId xmlns:p14="http://schemas.microsoft.com/office/powerpoint/2010/main" val="1403063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908A-1E86-4B6D-851B-6EECCBC7D7FA}"/>
              </a:ext>
            </a:extLst>
          </p:cNvPr>
          <p:cNvSpPr>
            <a:spLocks noGrp="1"/>
          </p:cNvSpPr>
          <p:nvPr>
            <p:ph type="title"/>
          </p:nvPr>
        </p:nvSpPr>
        <p:spPr/>
        <p:txBody>
          <a:bodyPr/>
          <a:lstStyle/>
          <a:p>
            <a:r>
              <a:rPr lang="en-US" dirty="0"/>
              <a:t>Progressive Muscle Relaxation</a:t>
            </a:r>
          </a:p>
        </p:txBody>
      </p:sp>
      <p:sp>
        <p:nvSpPr>
          <p:cNvPr id="3" name="Content Placeholder 2">
            <a:extLst>
              <a:ext uri="{FF2B5EF4-FFF2-40B4-BE49-F238E27FC236}">
                <a16:creationId xmlns:a16="http://schemas.microsoft.com/office/drawing/2014/main" id="{55F44590-69B0-4C87-A986-C1C0DE1C856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72AE50A-9BA7-4F59-B048-57E8E728CAA4}"/>
              </a:ext>
            </a:extLst>
          </p:cNvPr>
          <p:cNvSpPr>
            <a:spLocks noGrp="1"/>
          </p:cNvSpPr>
          <p:nvPr>
            <p:ph type="sldNum" sz="quarter" idx="12"/>
          </p:nvPr>
        </p:nvSpPr>
        <p:spPr/>
        <p:txBody>
          <a:bodyPr/>
          <a:lstStyle/>
          <a:p>
            <a:fld id="{27D4484C-7DD8-4E7B-A7E6-07CF6F41CF9C}" type="slidenum">
              <a:rPr lang="en-US" smtClean="0"/>
              <a:pPr/>
              <a:t>59</a:t>
            </a:fld>
            <a:endParaRPr lang="en-US" dirty="0"/>
          </a:p>
        </p:txBody>
      </p:sp>
    </p:spTree>
    <p:extLst>
      <p:ext uri="{BB962C8B-B14F-4D97-AF65-F5344CB8AC3E}">
        <p14:creationId xmlns:p14="http://schemas.microsoft.com/office/powerpoint/2010/main" val="219121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6E8B-7BA7-459A-9063-800B219A87B8}"/>
              </a:ext>
            </a:extLst>
          </p:cNvPr>
          <p:cNvSpPr>
            <a:spLocks noGrp="1"/>
          </p:cNvSpPr>
          <p:nvPr>
            <p:ph type="title"/>
          </p:nvPr>
        </p:nvSpPr>
        <p:spPr/>
        <p:txBody>
          <a:bodyPr>
            <a:normAutofit fontScale="90000"/>
          </a:bodyPr>
          <a:lstStyle/>
          <a:p>
            <a:r>
              <a:rPr lang="en-US" dirty="0"/>
              <a:t>Why are individuals with IDD vulnerable to MH problems or challenging behavior?</a:t>
            </a:r>
          </a:p>
        </p:txBody>
      </p:sp>
      <p:sp>
        <p:nvSpPr>
          <p:cNvPr id="3" name="Content Placeholder 2">
            <a:extLst>
              <a:ext uri="{FF2B5EF4-FFF2-40B4-BE49-F238E27FC236}">
                <a16:creationId xmlns:a16="http://schemas.microsoft.com/office/drawing/2014/main" id="{6459CB75-1D3A-472B-8856-8A155F600425}"/>
              </a:ext>
            </a:extLst>
          </p:cNvPr>
          <p:cNvSpPr>
            <a:spLocks noGrp="1"/>
          </p:cNvSpPr>
          <p:nvPr>
            <p:ph idx="1"/>
          </p:nvPr>
        </p:nvSpPr>
        <p:spPr/>
        <p:txBody>
          <a:bodyPr>
            <a:normAutofit fontScale="92500" lnSpcReduction="10000"/>
          </a:bodyPr>
          <a:lstStyle/>
          <a:p>
            <a:endParaRPr lang="en-US" dirty="0"/>
          </a:p>
          <a:p>
            <a:r>
              <a:rPr lang="en-US" dirty="0"/>
              <a:t>language difficulties </a:t>
            </a:r>
          </a:p>
          <a:p>
            <a:r>
              <a:rPr lang="en-US" dirty="0"/>
              <a:t>limited coping or problem-solving skills </a:t>
            </a:r>
          </a:p>
          <a:p>
            <a:pPr marL="457200" lvl="1" indent="0">
              <a:buNone/>
            </a:pPr>
            <a:r>
              <a:rPr lang="en-US" dirty="0"/>
              <a:t>(often associated with less language)  </a:t>
            </a:r>
          </a:p>
          <a:p>
            <a:r>
              <a:rPr lang="en-US" dirty="0"/>
              <a:t>inadequate social supports</a:t>
            </a:r>
          </a:p>
          <a:p>
            <a:r>
              <a:rPr lang="en-US" dirty="0"/>
              <a:t>high rate of central nervous system impairment</a:t>
            </a:r>
          </a:p>
          <a:p>
            <a:r>
              <a:rPr lang="en-US" dirty="0"/>
              <a:t>social rejection/stigmatization</a:t>
            </a:r>
          </a:p>
          <a:p>
            <a:r>
              <a:rPr lang="en-US" dirty="0"/>
              <a:t>behavioral phenotypes associated with genetic conditions </a:t>
            </a:r>
          </a:p>
        </p:txBody>
      </p:sp>
      <p:sp>
        <p:nvSpPr>
          <p:cNvPr id="4" name="Slide Number Placeholder 3">
            <a:extLst>
              <a:ext uri="{FF2B5EF4-FFF2-40B4-BE49-F238E27FC236}">
                <a16:creationId xmlns:a16="http://schemas.microsoft.com/office/drawing/2014/main" id="{350F01B6-1A35-4450-9A8C-3AC0B9F1FC65}"/>
              </a:ext>
            </a:extLst>
          </p:cNvPr>
          <p:cNvSpPr>
            <a:spLocks noGrp="1"/>
          </p:cNvSpPr>
          <p:nvPr>
            <p:ph type="sldNum" sz="quarter" idx="12"/>
          </p:nvPr>
        </p:nvSpPr>
        <p:spPr/>
        <p:txBody>
          <a:bodyPr/>
          <a:lstStyle/>
          <a:p>
            <a:fld id="{27D4484C-7DD8-4E7B-A7E6-07CF6F41CF9C}" type="slidenum">
              <a:rPr lang="en-US" smtClean="0"/>
              <a:pPr/>
              <a:t>6</a:t>
            </a:fld>
            <a:endParaRPr lang="en-US" dirty="0"/>
          </a:p>
        </p:txBody>
      </p:sp>
    </p:spTree>
    <p:extLst>
      <p:ext uri="{BB962C8B-B14F-4D97-AF65-F5344CB8AC3E}">
        <p14:creationId xmlns:p14="http://schemas.microsoft.com/office/powerpoint/2010/main" val="15942636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BACDE-4E01-439F-A9CC-04331C8BC73D}"/>
              </a:ext>
            </a:extLst>
          </p:cNvPr>
          <p:cNvSpPr>
            <a:spLocks noGrp="1"/>
          </p:cNvSpPr>
          <p:nvPr>
            <p:ph type="sldNum" sz="quarter" idx="12"/>
          </p:nvPr>
        </p:nvSpPr>
        <p:spPr/>
        <p:txBody>
          <a:bodyPr/>
          <a:lstStyle/>
          <a:p>
            <a:fld id="{27D4484C-7DD8-4E7B-A7E6-07CF6F41CF9C}" type="slidenum">
              <a:rPr lang="en-US" smtClean="0"/>
              <a:pPr/>
              <a:t>60</a:t>
            </a:fld>
            <a:endParaRPr lang="en-US" dirty="0"/>
          </a:p>
        </p:txBody>
      </p:sp>
      <p:pic>
        <p:nvPicPr>
          <p:cNvPr id="3074" name="Picture 4" descr="elated image">
            <a:extLst>
              <a:ext uri="{FF2B5EF4-FFF2-40B4-BE49-F238E27FC236}">
                <a16:creationId xmlns:a16="http://schemas.microsoft.com/office/drawing/2014/main" id="{C1F96246-DED0-4B5D-9AF3-D91F9F303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317"/>
            <a:ext cx="4833657" cy="642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5045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7D4484C-7DD8-4E7B-A7E6-07CF6F41CF9C}" type="slidenum">
              <a:rPr lang="en-US" smtClean="0"/>
              <a:pPr/>
              <a:t>61</a:t>
            </a:fld>
            <a:endParaRPr lang="en-US" dirty="0"/>
          </a:p>
        </p:txBody>
      </p:sp>
    </p:spTree>
    <p:extLst>
      <p:ext uri="{BB962C8B-B14F-4D97-AF65-F5344CB8AC3E}">
        <p14:creationId xmlns:p14="http://schemas.microsoft.com/office/powerpoint/2010/main" val="426762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5D57-8F5A-450A-979A-1CAA1F343F50}"/>
              </a:ext>
            </a:extLst>
          </p:cNvPr>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7F2FD1D-2AC4-47C1-929F-BF191CE735D8}"/>
              </a:ext>
            </a:extLst>
          </p:cNvPr>
          <p:cNvSpPr>
            <a:spLocks noGrp="1"/>
          </p:cNvSpPr>
          <p:nvPr>
            <p:ph idx="1"/>
          </p:nvPr>
        </p:nvSpPr>
        <p:spPr>
          <a:xfrm>
            <a:off x="457200" y="914400"/>
            <a:ext cx="8229600" cy="5211763"/>
          </a:xfrm>
        </p:spPr>
        <p:txBody>
          <a:bodyPr>
            <a:normAutofit/>
          </a:bodyPr>
          <a:lstStyle/>
          <a:p>
            <a:r>
              <a:rPr lang="en-US" dirty="0"/>
              <a:t>Having both IDD and challenging behavior can have serious effects on the person’s daily functioning.  </a:t>
            </a:r>
          </a:p>
          <a:p>
            <a:pPr lvl="1"/>
            <a:r>
              <a:rPr lang="en-US" dirty="0"/>
              <a:t>Hinder educational progress</a:t>
            </a:r>
          </a:p>
          <a:p>
            <a:pPr lvl="1"/>
            <a:r>
              <a:rPr lang="en-US" dirty="0"/>
              <a:t>Interfere or inhibit vocational activities</a:t>
            </a:r>
          </a:p>
          <a:p>
            <a:pPr lvl="1"/>
            <a:r>
              <a:rPr lang="en-US" dirty="0"/>
              <a:t>Jeopardize residential placements</a:t>
            </a:r>
          </a:p>
          <a:p>
            <a:pPr lvl="1"/>
            <a:r>
              <a:rPr lang="en-US" dirty="0"/>
              <a:t>Disrupt family and peer relationships</a:t>
            </a:r>
          </a:p>
          <a:p>
            <a:pPr lvl="1"/>
            <a:r>
              <a:rPr lang="en-US" dirty="0"/>
              <a:t>Reduce quality of life </a:t>
            </a:r>
          </a:p>
          <a:p>
            <a:pPr lvl="1"/>
            <a:r>
              <a:rPr lang="en-US" dirty="0"/>
              <a:t>Cause social rejection and stigmatization</a:t>
            </a:r>
          </a:p>
          <a:p>
            <a:pPr lvl="1"/>
            <a:r>
              <a:rPr lang="en-US" dirty="0"/>
              <a:t>Increase risk of abuse/retaliation  </a:t>
            </a:r>
          </a:p>
          <a:p>
            <a:pPr lvl="1"/>
            <a:endParaRPr lang="en-US" dirty="0"/>
          </a:p>
        </p:txBody>
      </p:sp>
      <p:sp>
        <p:nvSpPr>
          <p:cNvPr id="4" name="Slide Number Placeholder 3">
            <a:extLst>
              <a:ext uri="{FF2B5EF4-FFF2-40B4-BE49-F238E27FC236}">
                <a16:creationId xmlns:a16="http://schemas.microsoft.com/office/drawing/2014/main" id="{20A154D2-D268-4F08-BB28-F98050B7DD65}"/>
              </a:ext>
            </a:extLst>
          </p:cNvPr>
          <p:cNvSpPr>
            <a:spLocks noGrp="1"/>
          </p:cNvSpPr>
          <p:nvPr>
            <p:ph type="sldNum" sz="quarter" idx="12"/>
          </p:nvPr>
        </p:nvSpPr>
        <p:spPr/>
        <p:txBody>
          <a:bodyPr/>
          <a:lstStyle/>
          <a:p>
            <a:fld id="{27D4484C-7DD8-4E7B-A7E6-07CF6F41CF9C}" type="slidenum">
              <a:rPr lang="en-US" smtClean="0"/>
              <a:pPr/>
              <a:t>7</a:t>
            </a:fld>
            <a:endParaRPr lang="en-US" dirty="0"/>
          </a:p>
        </p:txBody>
      </p:sp>
    </p:spTree>
    <p:extLst>
      <p:ext uri="{BB962C8B-B14F-4D97-AF65-F5344CB8AC3E}">
        <p14:creationId xmlns:p14="http://schemas.microsoft.com/office/powerpoint/2010/main" val="278291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5D13-0D7C-45A1-8940-C02E52805781}"/>
              </a:ext>
            </a:extLst>
          </p:cNvPr>
          <p:cNvSpPr>
            <a:spLocks noGrp="1"/>
          </p:cNvSpPr>
          <p:nvPr>
            <p:ph type="title"/>
          </p:nvPr>
        </p:nvSpPr>
        <p:spPr/>
        <p:txBody>
          <a:bodyPr>
            <a:normAutofit fontScale="90000"/>
          </a:bodyPr>
          <a:lstStyle/>
          <a:p>
            <a:r>
              <a:rPr lang="en-US" dirty="0"/>
              <a:t>Behavior Management for </a:t>
            </a:r>
            <a:br>
              <a:rPr lang="en-US" dirty="0"/>
            </a:br>
            <a:r>
              <a:rPr lang="en-US" dirty="0"/>
              <a:t>co-morbid MH/IDD </a:t>
            </a:r>
          </a:p>
        </p:txBody>
      </p:sp>
      <p:sp>
        <p:nvSpPr>
          <p:cNvPr id="3" name="Content Placeholder 2">
            <a:extLst>
              <a:ext uri="{FF2B5EF4-FFF2-40B4-BE49-F238E27FC236}">
                <a16:creationId xmlns:a16="http://schemas.microsoft.com/office/drawing/2014/main" id="{5F9BDA8C-4418-44D2-9632-5F74E2649699}"/>
              </a:ext>
            </a:extLst>
          </p:cNvPr>
          <p:cNvSpPr>
            <a:spLocks noGrp="1"/>
          </p:cNvSpPr>
          <p:nvPr>
            <p:ph idx="1"/>
          </p:nvPr>
        </p:nvSpPr>
        <p:spPr>
          <a:xfrm>
            <a:off x="457200" y="1600200"/>
            <a:ext cx="8229600" cy="4756150"/>
          </a:xfrm>
        </p:spPr>
        <p:txBody>
          <a:bodyPr>
            <a:normAutofit fontScale="92500" lnSpcReduction="10000"/>
          </a:bodyPr>
          <a:lstStyle/>
          <a:p>
            <a:r>
              <a:rPr lang="en-US" dirty="0"/>
              <a:t>Individuals with MH/IDD have a high rate of behavioral challenges </a:t>
            </a:r>
          </a:p>
          <a:p>
            <a:r>
              <a:rPr lang="en-US" dirty="0"/>
              <a:t>Behavior plans are developed to respond to  inappropriate behaviors and teach adaptive skills </a:t>
            </a:r>
          </a:p>
          <a:p>
            <a:r>
              <a:rPr lang="en-US" b="1" dirty="0"/>
              <a:t>Evidence-based treatment </a:t>
            </a:r>
            <a:r>
              <a:rPr lang="en-US" dirty="0"/>
              <a:t>approaches have been empirically tested and proven effective </a:t>
            </a:r>
          </a:p>
          <a:p>
            <a:r>
              <a:rPr lang="en-US" dirty="0"/>
              <a:t>It is considered best practice to use evidence-based treatments developed for those with IDD to treat behavior disruptions, and teach appropriate behavior and independent skills</a:t>
            </a:r>
          </a:p>
          <a:p>
            <a:endParaRPr lang="en-US" dirty="0"/>
          </a:p>
        </p:txBody>
      </p:sp>
      <p:sp>
        <p:nvSpPr>
          <p:cNvPr id="4" name="Slide Number Placeholder 3">
            <a:extLst>
              <a:ext uri="{FF2B5EF4-FFF2-40B4-BE49-F238E27FC236}">
                <a16:creationId xmlns:a16="http://schemas.microsoft.com/office/drawing/2014/main" id="{3B090A84-D1A5-471A-BD6C-00708F686702}"/>
              </a:ext>
            </a:extLst>
          </p:cNvPr>
          <p:cNvSpPr>
            <a:spLocks noGrp="1"/>
          </p:cNvSpPr>
          <p:nvPr>
            <p:ph type="sldNum" sz="quarter" idx="12"/>
          </p:nvPr>
        </p:nvSpPr>
        <p:spPr/>
        <p:txBody>
          <a:bodyPr/>
          <a:lstStyle/>
          <a:p>
            <a:fld id="{27D4484C-7DD8-4E7B-A7E6-07CF6F41CF9C}" type="slidenum">
              <a:rPr lang="en-US" smtClean="0"/>
              <a:pPr/>
              <a:t>8</a:t>
            </a:fld>
            <a:endParaRPr lang="en-US" dirty="0"/>
          </a:p>
        </p:txBody>
      </p:sp>
    </p:spTree>
    <p:extLst>
      <p:ext uri="{BB962C8B-B14F-4D97-AF65-F5344CB8AC3E}">
        <p14:creationId xmlns:p14="http://schemas.microsoft.com/office/powerpoint/2010/main" val="146219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57200"/>
            <a:ext cx="8229600" cy="1143000"/>
          </a:xfrm>
        </p:spPr>
        <p:txBody>
          <a:bodyPr/>
          <a:lstStyle/>
          <a:p>
            <a:r>
              <a:rPr lang="en-US" dirty="0"/>
              <a:t>Evidence Based Treatments </a:t>
            </a:r>
          </a:p>
        </p:txBody>
      </p:sp>
      <p:sp>
        <p:nvSpPr>
          <p:cNvPr id="3" name="Content Placeholder 2"/>
          <p:cNvSpPr>
            <a:spLocks noGrp="1"/>
          </p:cNvSpPr>
          <p:nvPr>
            <p:ph sz="half" idx="1"/>
          </p:nvPr>
        </p:nvSpPr>
        <p:spPr>
          <a:xfrm>
            <a:off x="228600" y="1600200"/>
            <a:ext cx="4267200" cy="4525963"/>
          </a:xfrm>
        </p:spPr>
        <p:txBody>
          <a:bodyPr>
            <a:normAutofit fontScale="62500" lnSpcReduction="20000"/>
          </a:bodyPr>
          <a:lstStyle/>
          <a:p>
            <a:pPr marL="0" indent="0" algn="ctr">
              <a:buNone/>
            </a:pPr>
            <a:r>
              <a:rPr lang="en-US" sz="3300" b="1" dirty="0"/>
              <a:t>Comprehensive Treatment Models (CTM)</a:t>
            </a:r>
          </a:p>
          <a:p>
            <a:pPr marL="0" indent="0" algn="ctr">
              <a:buNone/>
            </a:pPr>
            <a:r>
              <a:rPr lang="en-US" dirty="0"/>
              <a:t>(e.g., LEAP, Denver Model)</a:t>
            </a:r>
          </a:p>
          <a:p>
            <a:pPr marL="0" indent="0">
              <a:buNone/>
            </a:pPr>
            <a:endParaRPr lang="en-US" dirty="0"/>
          </a:p>
          <a:p>
            <a:pPr marL="0" indent="0">
              <a:buNone/>
            </a:pPr>
            <a:r>
              <a:rPr lang="en-US" sz="3300" dirty="0"/>
              <a:t>A set of practices used together to accomplish broad learning or developmental impact on the core deficits of ASD </a:t>
            </a:r>
          </a:p>
          <a:p>
            <a:r>
              <a:rPr lang="en-US" sz="3600" dirty="0"/>
              <a:t>have a theoretical framework</a:t>
            </a:r>
          </a:p>
          <a:p>
            <a:r>
              <a:rPr lang="en-US" sz="3600" dirty="0"/>
              <a:t>intense</a:t>
            </a:r>
          </a:p>
          <a:p>
            <a:r>
              <a:rPr lang="en-US" sz="3600" dirty="0"/>
              <a:t>occur across years</a:t>
            </a:r>
          </a:p>
          <a:p>
            <a:r>
              <a:rPr lang="en-US" sz="3600" dirty="0"/>
              <a:t>target multiple outcomes (social, communication</a:t>
            </a:r>
            <a:r>
              <a:rPr lang="en-US" sz="2900" dirty="0"/>
              <a:t>)</a:t>
            </a:r>
          </a:p>
          <a:p>
            <a:pPr marL="0" indent="0">
              <a:buNone/>
            </a:pPr>
            <a:endParaRPr lang="en-US" dirty="0"/>
          </a:p>
        </p:txBody>
      </p:sp>
      <p:sp>
        <p:nvSpPr>
          <p:cNvPr id="4" name="Content Placeholder 3"/>
          <p:cNvSpPr>
            <a:spLocks noGrp="1"/>
          </p:cNvSpPr>
          <p:nvPr>
            <p:ph sz="half" idx="2"/>
          </p:nvPr>
        </p:nvSpPr>
        <p:spPr>
          <a:xfrm>
            <a:off x="4419600" y="1600200"/>
            <a:ext cx="4267200" cy="4525963"/>
          </a:xfrm>
        </p:spPr>
        <p:txBody>
          <a:bodyPr>
            <a:normAutofit fontScale="55000" lnSpcReduction="20000"/>
          </a:bodyPr>
          <a:lstStyle/>
          <a:p>
            <a:pPr marL="0" indent="0">
              <a:buNone/>
            </a:pPr>
            <a:r>
              <a:rPr lang="en-US" b="1" dirty="0"/>
              <a:t>	</a:t>
            </a:r>
            <a:r>
              <a:rPr lang="en-US" sz="3300" b="1" dirty="0"/>
              <a:t>Focused Intervention </a:t>
            </a:r>
          </a:p>
          <a:p>
            <a:pPr marL="0" indent="0" algn="ctr">
              <a:buNone/>
            </a:pPr>
            <a:r>
              <a:rPr lang="en-US" sz="2700" dirty="0"/>
              <a:t>(e.g., shaping, visual supports)</a:t>
            </a:r>
          </a:p>
          <a:p>
            <a:pPr marL="0" indent="0">
              <a:buNone/>
            </a:pPr>
            <a:endParaRPr lang="en-US" sz="2500" dirty="0"/>
          </a:p>
          <a:p>
            <a:pPr marL="0" indent="0">
              <a:buNone/>
            </a:pPr>
            <a:r>
              <a:rPr lang="en-US" sz="3300" dirty="0"/>
              <a:t>Individual interventions used to address a skill or behavior present in an individual with IDD or ASD</a:t>
            </a:r>
          </a:p>
          <a:p>
            <a:r>
              <a:rPr lang="en-US" sz="3300" dirty="0"/>
              <a:t>operationally defined, specific </a:t>
            </a:r>
          </a:p>
          <a:p>
            <a:r>
              <a:rPr lang="en-US" sz="3300" dirty="0"/>
              <a:t>shorter time course (weeks–months)  </a:t>
            </a:r>
          </a:p>
          <a:p>
            <a:r>
              <a:rPr lang="en-US" sz="3300" dirty="0"/>
              <a:t>address specific outcomes</a:t>
            </a:r>
          </a:p>
          <a:p>
            <a:r>
              <a:rPr lang="en-US" sz="3300" dirty="0"/>
              <a:t>specific interventions are often components of CTMs</a:t>
            </a:r>
          </a:p>
          <a:p>
            <a:r>
              <a:rPr lang="en-US" sz="3300" dirty="0"/>
              <a:t>Interventions can be used together with other strategies and interventions to target different behaviors</a:t>
            </a:r>
          </a:p>
          <a:p>
            <a:r>
              <a:rPr lang="en-US" sz="3300" dirty="0"/>
              <a:t>Effective for broad range of ages, settings, behaviors   </a:t>
            </a:r>
          </a:p>
        </p:txBody>
      </p:sp>
      <p:sp>
        <p:nvSpPr>
          <p:cNvPr id="7" name="TextBox 6"/>
          <p:cNvSpPr txBox="1"/>
          <p:nvPr/>
        </p:nvSpPr>
        <p:spPr>
          <a:xfrm>
            <a:off x="228600" y="6400800"/>
            <a:ext cx="8610600" cy="276999"/>
          </a:xfrm>
          <a:prstGeom prst="rect">
            <a:avLst/>
          </a:prstGeom>
          <a:noFill/>
        </p:spPr>
        <p:txBody>
          <a:bodyPr wrap="square" rtlCol="0">
            <a:spAutoFit/>
          </a:bodyPr>
          <a:lstStyle/>
          <a:p>
            <a:r>
              <a:rPr lang="en-US" sz="1200" dirty="0"/>
              <a:t> Wong, Odom, Hume, et. al.  (2014) Evidence-Based Practices for Children, Youth, and Young Adults with Autism Spectrum Disorder</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44691"/>
            <a:ext cx="2667000" cy="588702"/>
          </a:xfrm>
          <a:prstGeom prst="rect">
            <a:avLst/>
          </a:prstGeom>
        </p:spPr>
      </p:pic>
      <p:sp>
        <p:nvSpPr>
          <p:cNvPr id="5" name="TextBox 4"/>
          <p:cNvSpPr txBox="1"/>
          <p:nvPr/>
        </p:nvSpPr>
        <p:spPr>
          <a:xfrm>
            <a:off x="152400" y="5756831"/>
            <a:ext cx="8382000" cy="646331"/>
          </a:xfrm>
          <a:prstGeom prst="rect">
            <a:avLst/>
          </a:prstGeom>
          <a:noFill/>
        </p:spPr>
        <p:txBody>
          <a:bodyPr wrap="square" rtlCol="0">
            <a:spAutoFit/>
          </a:bodyPr>
          <a:lstStyle/>
          <a:p>
            <a:r>
              <a:rPr lang="en-US" dirty="0"/>
              <a:t>National Academy of Science Committee on Education for Children with Autism identified 10 CTMs in 2001.  </a:t>
            </a:r>
          </a:p>
        </p:txBody>
      </p:sp>
      <p:sp>
        <p:nvSpPr>
          <p:cNvPr id="6" name="Slide Number Placeholder 5"/>
          <p:cNvSpPr>
            <a:spLocks noGrp="1"/>
          </p:cNvSpPr>
          <p:nvPr>
            <p:ph type="sldNum" sz="quarter" idx="12"/>
          </p:nvPr>
        </p:nvSpPr>
        <p:spPr/>
        <p:txBody>
          <a:bodyPr/>
          <a:lstStyle/>
          <a:p>
            <a:fld id="{27D4484C-7DD8-4E7B-A7E6-07CF6F41CF9C}" type="slidenum">
              <a:rPr lang="en-US" smtClean="0"/>
              <a:pPr/>
              <a:t>9</a:t>
            </a:fld>
            <a:endParaRPr lang="en-US" dirty="0"/>
          </a:p>
        </p:txBody>
      </p:sp>
    </p:spTree>
    <p:extLst>
      <p:ext uri="{BB962C8B-B14F-4D97-AF65-F5344CB8AC3E}">
        <p14:creationId xmlns:p14="http://schemas.microsoft.com/office/powerpoint/2010/main" val="2474147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2415</Words>
  <Application>Microsoft Office PowerPoint</Application>
  <PresentationFormat>On-screen Show (4:3)</PresentationFormat>
  <Paragraphs>467</Paragraphs>
  <Slides>61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Arial</vt:lpstr>
      <vt:lpstr>Calibri</vt:lpstr>
      <vt:lpstr>Office Theme</vt:lpstr>
      <vt:lpstr>Behavior Management for Parents and Caregivers of Individuals with Intellectual or Developmental Disabilities   </vt:lpstr>
      <vt:lpstr>What is Challenging Behavior </vt:lpstr>
      <vt:lpstr>Impact on the Individual / Self</vt:lpstr>
      <vt:lpstr>Impact on Family </vt:lpstr>
      <vt:lpstr>Challenges in MH/IDD </vt:lpstr>
      <vt:lpstr>Why are individuals with IDD vulnerable to MH problems or challenging behavior?</vt:lpstr>
      <vt:lpstr>PowerPoint Presentation</vt:lpstr>
      <vt:lpstr>Behavior Management for  co-morbid MH/IDD </vt:lpstr>
      <vt:lpstr>Evidence Based Treatments </vt:lpstr>
      <vt:lpstr>Evidence-Based Practices Identified by the National Professional Development Center </vt:lpstr>
      <vt:lpstr>Individuals with IDD show   increased risk for  </vt:lpstr>
      <vt:lpstr>Intervention is warranted when behaviors are  </vt:lpstr>
      <vt:lpstr>Evaluate Priorities </vt:lpstr>
      <vt:lpstr>Features of Effective Approaches </vt:lpstr>
      <vt:lpstr> Where to start?</vt:lpstr>
      <vt:lpstr>~The Fancy Term~  Functional Behavior Analysis </vt:lpstr>
      <vt:lpstr>PowerPoint Presentation</vt:lpstr>
      <vt:lpstr>Components of an FBA </vt:lpstr>
      <vt:lpstr>PowerPoint Presentation</vt:lpstr>
      <vt:lpstr>“FBAs” in the Home </vt:lpstr>
      <vt:lpstr>Most Common Behavioral Functions </vt:lpstr>
      <vt:lpstr>Challenging Behavior is a Form of Communication  </vt:lpstr>
      <vt:lpstr>**Positive Strategies for Supporting Behavior Improvement**</vt:lpstr>
      <vt:lpstr>Positive Strategies (continued)</vt:lpstr>
      <vt:lpstr>Positive Strategies (continued)</vt:lpstr>
      <vt:lpstr>Response Interruption/Redirection</vt:lpstr>
      <vt:lpstr>Positive De-escalation</vt:lpstr>
      <vt:lpstr>What NOT to do when  Trying to De-escalate   </vt:lpstr>
      <vt:lpstr>Positive Strategies (continued)</vt:lpstr>
      <vt:lpstr>Positive Strategies (continued)</vt:lpstr>
      <vt:lpstr>Intervention Strategies  Often Taught </vt:lpstr>
      <vt:lpstr>PowerPoint Presentation</vt:lpstr>
      <vt:lpstr>PowerPoint Presentation</vt:lpstr>
      <vt:lpstr>PowerPoint Presentation</vt:lpstr>
      <vt:lpstr>PowerPoint Presentation</vt:lpstr>
      <vt:lpstr>Social Narratives/Social Stories</vt:lpstr>
      <vt:lpstr>Visual Supports </vt:lpstr>
      <vt:lpstr>Types of visual structure</vt:lpstr>
      <vt:lpstr>Learning Scripts </vt:lpstr>
      <vt:lpstr>PowerPoint Presentation</vt:lpstr>
      <vt:lpstr> Introducing flexibility or  more of something </vt:lpstr>
      <vt:lpstr>Cognitive Coping Skills </vt:lpstr>
      <vt:lpstr>Visual Scripts for Teaching Skills </vt:lpstr>
      <vt:lpstr>PowerPoint Presentation</vt:lpstr>
      <vt:lpstr>PowerPoint Presentation</vt:lpstr>
      <vt:lpstr>HOW BIG IS MY FEAR?</vt:lpstr>
      <vt:lpstr>Self Management Techniques </vt:lpstr>
      <vt:lpstr>Keep Others Informed  (staff, volunteers, instructors)</vt:lpstr>
      <vt:lpstr>Consider Structuring the Environment </vt:lpstr>
      <vt:lpstr>Workstation</vt:lpstr>
      <vt:lpstr>PowerPoint Presentation</vt:lpstr>
      <vt:lpstr>Safe Space </vt:lpstr>
      <vt:lpstr>Use First Then </vt:lpstr>
      <vt:lpstr>Taking a Break (or Time Out)   for major infractions like aggression</vt:lpstr>
      <vt:lpstr>Other less studied strategies:</vt:lpstr>
      <vt:lpstr>Mindfulness </vt:lpstr>
      <vt:lpstr>PowerPoint Presentation</vt:lpstr>
      <vt:lpstr>Circle a Pleasant Event </vt:lpstr>
      <vt:lpstr>Progressive Muscle Relaxation</vt:lpstr>
      <vt:lpstr>PowerPoint Presentation</vt:lpstr>
      <vt:lpstr>Questions???</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Jean.Mankowski</dc:creator>
  <cp:lastModifiedBy>Low, Keath Marsh</cp:lastModifiedBy>
  <cp:revision>131</cp:revision>
  <cp:lastPrinted>2017-01-11T22:45:59Z</cp:lastPrinted>
  <dcterms:created xsi:type="dcterms:W3CDTF">2016-04-26T14:12:42Z</dcterms:created>
  <dcterms:modified xsi:type="dcterms:W3CDTF">2019-10-23T14:29:46Z</dcterms:modified>
</cp:coreProperties>
</file>